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3"/>
  </p:notesMasterIdLst>
  <p:sldIdLst>
    <p:sldId id="256" r:id="rId2"/>
    <p:sldId id="258" r:id="rId3"/>
    <p:sldId id="264" r:id="rId4"/>
    <p:sldId id="261" r:id="rId5"/>
    <p:sldId id="263" r:id="rId6"/>
    <p:sldId id="260" r:id="rId7"/>
    <p:sldId id="262" r:id="rId8"/>
    <p:sldId id="273" r:id="rId9"/>
    <p:sldId id="274" r:id="rId10"/>
    <p:sldId id="267" r:id="rId11"/>
    <p:sldId id="275" r:id="rId12"/>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nsson Ingegerd U/ARK-S" initials="IJ"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693"/>
    <a:srgbClr val="9AB23B"/>
    <a:srgbClr val="0493AC"/>
    <a:srgbClr val="FAA50F"/>
    <a:srgbClr val="F0F0F0"/>
    <a:srgbClr val="9A9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76" d="100"/>
          <a:sy n="76" d="100"/>
        </p:scale>
        <p:origin x="-144" y="-4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commentAuthors" Target="commentAuthor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AE919-52F9-4F5F-9B52-7A40EC21AF0C}" type="datetimeFigureOut">
              <a:rPr lang="sv-SE" smtClean="0"/>
              <a:t>08/05/15</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15E02F-C461-40CD-9232-1ACB645659EA}" type="slidenum">
              <a:rPr lang="sv-SE" smtClean="0"/>
              <a:t>‹#›</a:t>
            </a:fld>
            <a:endParaRPr lang="sv-SE"/>
          </a:p>
        </p:txBody>
      </p:sp>
    </p:spTree>
    <p:extLst>
      <p:ext uri="{BB962C8B-B14F-4D97-AF65-F5344CB8AC3E}">
        <p14:creationId xmlns:p14="http://schemas.microsoft.com/office/powerpoint/2010/main" val="1228492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four V:s of big data </a:t>
            </a:r>
            <a:br>
              <a:rPr lang="en-US" dirty="0" smtClean="0"/>
            </a:br>
            <a:r>
              <a:rPr lang="en-US" dirty="0" smtClean="0"/>
              <a:t>(Volume, Variety, Velocity and Veracity.)</a:t>
            </a:r>
          </a:p>
          <a:p>
            <a:endParaRPr lang="sv-SE" dirty="0"/>
          </a:p>
        </p:txBody>
      </p:sp>
      <p:sp>
        <p:nvSpPr>
          <p:cNvPr id="4" name="Platshållare för bildnummer 3"/>
          <p:cNvSpPr>
            <a:spLocks noGrp="1"/>
          </p:cNvSpPr>
          <p:nvPr>
            <p:ph type="sldNum" sz="quarter" idx="10"/>
          </p:nvPr>
        </p:nvSpPr>
        <p:spPr/>
        <p:txBody>
          <a:bodyPr/>
          <a:lstStyle/>
          <a:p>
            <a:fld id="{D415E02F-C461-40CD-9232-1ACB645659EA}" type="slidenum">
              <a:rPr lang="sv-SE" smtClean="0"/>
              <a:t>2</a:t>
            </a:fld>
            <a:endParaRPr lang="sv-SE"/>
          </a:p>
        </p:txBody>
      </p:sp>
    </p:spTree>
    <p:extLst>
      <p:ext uri="{BB962C8B-B14F-4D97-AF65-F5344CB8AC3E}">
        <p14:creationId xmlns:p14="http://schemas.microsoft.com/office/powerpoint/2010/main" val="35755671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image" Target="../media/image7.jpeg"/><Relationship Id="rId7"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image" Target="../media/image7.jpeg"/><Relationship Id="rId7" Type="http://schemas.openxmlformats.org/officeDocument/2006/relationships/image" Target="../media/image9.pn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image" Target="../media/image7.jpeg"/><Relationship Id="rId7" Type="http://schemas.openxmlformats.org/officeDocument/2006/relationships/image" Target="../media/image10.pn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image" Target="../media/image7.jpeg"/><Relationship Id="rId7" Type="http://schemas.openxmlformats.org/officeDocument/2006/relationships/image" Target="../media/image11.pn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5" Type="http://schemas.openxmlformats.org/officeDocument/2006/relationships/image" Target="../media/image6.jpeg"/><Relationship Id="rId6" Type="http://schemas.openxmlformats.org/officeDocument/2006/relationships/image" Target="../media/image7.jpeg"/><Relationship Id="rId7" Type="http://schemas.openxmlformats.org/officeDocument/2006/relationships/image" Target="../media/image12.png"/><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accent3"/>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258888" y="2130425"/>
            <a:ext cx="6626225" cy="1470025"/>
          </a:xfrm>
        </p:spPr>
        <p:txBody>
          <a:bodyPr/>
          <a:lstStyle>
            <a:lvl1pPr algn="ctr">
              <a:defRPr>
                <a:solidFill>
                  <a:schemeClr val="tx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grpSp>
        <p:nvGrpSpPr>
          <p:cNvPr id="12" name="Grupp 12"/>
          <p:cNvGrpSpPr/>
          <p:nvPr userDrawn="1"/>
        </p:nvGrpSpPr>
        <p:grpSpPr>
          <a:xfrm>
            <a:off x="8604504" y="3342694"/>
            <a:ext cx="539496" cy="3158140"/>
            <a:chOff x="1643042" y="428604"/>
            <a:chExt cx="539496" cy="3158140"/>
          </a:xfrm>
        </p:grpSpPr>
        <p:pic>
          <p:nvPicPr>
            <p:cNvPr id="7" name="Bildobjekt 6" descr="BA10756.jpg"/>
            <p:cNvPicPr>
              <a:picLocks noChangeAspect="1"/>
            </p:cNvPicPr>
            <p:nvPr userDrawn="1"/>
          </p:nvPicPr>
          <p:blipFill>
            <a:blip r:embed="rId2" cstate="screen"/>
            <a:stretch>
              <a:fillRect/>
            </a:stretch>
          </p:blipFill>
          <p:spPr>
            <a:xfrm>
              <a:off x="1643042" y="428604"/>
              <a:ext cx="539496" cy="539496"/>
            </a:xfrm>
            <a:prstGeom prst="rect">
              <a:avLst/>
            </a:prstGeom>
          </p:spPr>
        </p:pic>
        <p:pic>
          <p:nvPicPr>
            <p:cNvPr id="8" name="Bildobjekt 7" descr="iStock_000002716975XSmall.jpg"/>
            <p:cNvPicPr>
              <a:picLocks noChangeAspect="1"/>
            </p:cNvPicPr>
            <p:nvPr userDrawn="1"/>
          </p:nvPicPr>
          <p:blipFill>
            <a:blip r:embed="rId3" cstate="screen"/>
            <a:stretch>
              <a:fillRect/>
            </a:stretch>
          </p:blipFill>
          <p:spPr>
            <a:xfrm>
              <a:off x="1643042" y="2382004"/>
              <a:ext cx="539496" cy="539496"/>
            </a:xfrm>
            <a:prstGeom prst="rect">
              <a:avLst/>
            </a:prstGeom>
          </p:spPr>
        </p:pic>
        <p:pic>
          <p:nvPicPr>
            <p:cNvPr id="9" name="Bildobjekt 8" descr="iStock_000006202820XSmall.jpg"/>
            <p:cNvPicPr>
              <a:picLocks noChangeAspect="1"/>
            </p:cNvPicPr>
            <p:nvPr userDrawn="1"/>
          </p:nvPicPr>
          <p:blipFill>
            <a:blip r:embed="rId4" cstate="screen"/>
            <a:stretch>
              <a:fillRect/>
            </a:stretch>
          </p:blipFill>
          <p:spPr>
            <a:xfrm>
              <a:off x="1643042" y="1721922"/>
              <a:ext cx="539496" cy="539496"/>
            </a:xfrm>
            <a:prstGeom prst="rect">
              <a:avLst/>
            </a:prstGeom>
          </p:spPr>
        </p:pic>
        <p:pic>
          <p:nvPicPr>
            <p:cNvPr id="10" name="Bildobjekt 9" descr="MK10676.jpg"/>
            <p:cNvPicPr>
              <a:picLocks noChangeAspect="1"/>
            </p:cNvPicPr>
            <p:nvPr userDrawn="1"/>
          </p:nvPicPr>
          <p:blipFill>
            <a:blip r:embed="rId5" cstate="screen"/>
            <a:stretch>
              <a:fillRect/>
            </a:stretch>
          </p:blipFill>
          <p:spPr>
            <a:xfrm>
              <a:off x="1643042" y="1071546"/>
              <a:ext cx="539496" cy="539496"/>
            </a:xfrm>
            <a:prstGeom prst="rect">
              <a:avLst/>
            </a:prstGeom>
          </p:spPr>
        </p:pic>
        <p:pic>
          <p:nvPicPr>
            <p:cNvPr id="11" name="Bildobjekt 10" descr="iStock_000000753328XSmall.jpg"/>
            <p:cNvPicPr>
              <a:picLocks noChangeAspect="1"/>
            </p:cNvPicPr>
            <p:nvPr userDrawn="1"/>
          </p:nvPicPr>
          <p:blipFill>
            <a:blip r:embed="rId6" cstate="screen"/>
            <a:stretch>
              <a:fillRect/>
            </a:stretch>
          </p:blipFill>
          <p:spPr>
            <a:xfrm>
              <a:off x="1643042" y="3047248"/>
              <a:ext cx="539496" cy="539496"/>
            </a:xfrm>
            <a:prstGeom prst="rect">
              <a:avLst/>
            </a:prstGeom>
          </p:spPr>
        </p:pic>
      </p:grpSp>
      <p:pic>
        <p:nvPicPr>
          <p:cNvPr id="15" name="Bildobjekt 14" descr="SCB-logga_grey.png"/>
          <p:cNvPicPr>
            <a:picLocks noChangeAspect="1"/>
          </p:cNvPicPr>
          <p:nvPr/>
        </p:nvPicPr>
        <p:blipFill>
          <a:blip r:embed="rId7" cstate="screen"/>
          <a:srcRect t="5209" r="15358" b="2083"/>
          <a:stretch>
            <a:fillRect/>
          </a:stretch>
        </p:blipFill>
        <p:spPr>
          <a:xfrm>
            <a:off x="0" y="0"/>
            <a:ext cx="1142976" cy="6357958"/>
          </a:xfrm>
          <a:prstGeom prst="rect">
            <a:avLst/>
          </a:prstGeom>
        </p:spPr>
      </p:pic>
      <p:pic>
        <p:nvPicPr>
          <p:cNvPr id="21" name="Bildobjekt 20" descr="SCB-logga_grey.png"/>
          <p:cNvPicPr>
            <a:picLocks noChangeAspect="1"/>
          </p:cNvPicPr>
          <p:nvPr userDrawn="1"/>
        </p:nvPicPr>
        <p:blipFill>
          <a:blip r:embed="rId7" cstate="screen"/>
          <a:srcRect t="5209" r="15358" b="2083"/>
          <a:stretch>
            <a:fillRect/>
          </a:stretch>
        </p:blipFill>
        <p:spPr>
          <a:xfrm>
            <a:off x="0" y="0"/>
            <a:ext cx="1142976" cy="635795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256371" y="274638"/>
            <a:ext cx="66394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1258888" y="1535113"/>
            <a:ext cx="3238500" cy="63976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1258888" y="2174875"/>
            <a:ext cx="32385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text 4"/>
          <p:cNvSpPr>
            <a:spLocks noGrp="1"/>
          </p:cNvSpPr>
          <p:nvPr>
            <p:ph type="body" sz="quarter" idx="3"/>
          </p:nvPr>
        </p:nvSpPr>
        <p:spPr>
          <a:xfrm>
            <a:off x="4645026" y="1535113"/>
            <a:ext cx="3236231" cy="63976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6" y="2174875"/>
            <a:ext cx="32362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E2F1F4D1-35E4-46BA-AF81-4FD86FB65BBB}" type="datetimeFigureOut">
              <a:rPr lang="sv-SE" smtClean="0"/>
              <a:pPr/>
              <a:t>08/05/15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fld id="{E2F1F4D1-35E4-46BA-AF81-4FD86FB65BBB}" type="datetimeFigureOut">
              <a:rPr lang="sv-SE" smtClean="0"/>
              <a:pPr/>
              <a:t>08/05/15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2F1F4D1-35E4-46BA-AF81-4FD86FB65BBB}" type="datetimeFigureOut">
              <a:rPr lang="sv-SE" smtClean="0"/>
              <a:pPr/>
              <a:t>08/05/15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248907" y="273050"/>
            <a:ext cx="3008313" cy="1162050"/>
          </a:xfrm>
        </p:spPr>
        <p:txBody>
          <a:bodyPr anchor="b"/>
          <a:lstStyle>
            <a:lvl1pPr algn="l">
              <a:defRPr sz="2000" b="1"/>
            </a:lvl1pPr>
          </a:lstStyle>
          <a:p>
            <a:r>
              <a:rPr lang="sv-SE" smtClean="0"/>
              <a:t>Klicka här för att ändra format</a:t>
            </a:r>
            <a:endParaRPr lang="sv-SE" dirty="0"/>
          </a:p>
        </p:txBody>
      </p:sp>
      <p:sp>
        <p:nvSpPr>
          <p:cNvPr id="3" name="Platshållare för innehåll 2"/>
          <p:cNvSpPr>
            <a:spLocks noGrp="1"/>
          </p:cNvSpPr>
          <p:nvPr>
            <p:ph idx="1"/>
          </p:nvPr>
        </p:nvSpPr>
        <p:spPr>
          <a:xfrm>
            <a:off x="4572000" y="273050"/>
            <a:ext cx="4114800" cy="585311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text 3"/>
          <p:cNvSpPr>
            <a:spLocks noGrp="1"/>
          </p:cNvSpPr>
          <p:nvPr>
            <p:ph type="body" sz="half" idx="2"/>
          </p:nvPr>
        </p:nvSpPr>
        <p:spPr>
          <a:xfrm>
            <a:off x="1250699"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E2F1F4D1-35E4-46BA-AF81-4FD86FB65BBB}" type="datetimeFigureOut">
              <a:rPr lang="sv-SE" smtClean="0"/>
              <a:pPr/>
              <a:t>08/05/15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dirty="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E2F1F4D1-35E4-46BA-AF81-4FD86FB65BBB}" type="datetimeFigureOut">
              <a:rPr lang="sv-SE" smtClean="0"/>
              <a:pPr/>
              <a:t>08/05/15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utan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innehåll 2"/>
          <p:cNvSpPr>
            <a:spLocks noGrp="1"/>
          </p:cNvSpPr>
          <p:nvPr>
            <p:ph idx="1"/>
          </p:nvPr>
        </p:nvSpPr>
        <p:spPr/>
        <p:txBody>
          <a:bodyPr/>
          <a:lstStyle>
            <a:lvl1pPr marL="0" indent="0">
              <a:buNone/>
              <a:defRPr/>
            </a:lvl1pPr>
            <a:lvl2pPr marL="0" indent="0">
              <a:buNone/>
              <a:defRPr/>
            </a:lvl2pPr>
            <a:lvl3pPr marL="0" indent="0">
              <a:buNone/>
              <a:defRPr/>
            </a:lvl3pPr>
            <a:lvl4pPr marL="0" indent="0">
              <a:buNone/>
              <a:defRPr/>
            </a:lvl4pPr>
            <a:lvl5pPr marL="0" indent="0">
              <a:buNone/>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1_Rubrikbild">
    <p:bg>
      <p:bgPr>
        <a:solidFill>
          <a:schemeClr val="accent1"/>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258888" y="2130425"/>
            <a:ext cx="6626225" cy="1470025"/>
          </a:xfrm>
        </p:spPr>
        <p:txBody>
          <a:bodyPr/>
          <a:lstStyle>
            <a:lvl1pPr algn="ctr">
              <a:defRPr>
                <a:solidFill>
                  <a:schemeClr val="tx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grpSp>
        <p:nvGrpSpPr>
          <p:cNvPr id="12" name="Grupp 12"/>
          <p:cNvGrpSpPr/>
          <p:nvPr/>
        </p:nvGrpSpPr>
        <p:grpSpPr>
          <a:xfrm>
            <a:off x="8604504" y="3342694"/>
            <a:ext cx="539496" cy="3158140"/>
            <a:chOff x="1643042" y="428604"/>
            <a:chExt cx="539496" cy="3158140"/>
          </a:xfrm>
        </p:grpSpPr>
        <p:pic>
          <p:nvPicPr>
            <p:cNvPr id="7" name="Bildobjekt 6" descr="BA10756.jpg"/>
            <p:cNvPicPr>
              <a:picLocks noChangeAspect="1"/>
            </p:cNvPicPr>
            <p:nvPr userDrawn="1"/>
          </p:nvPicPr>
          <p:blipFill>
            <a:blip r:embed="rId2" cstate="screen"/>
            <a:stretch>
              <a:fillRect/>
            </a:stretch>
          </p:blipFill>
          <p:spPr>
            <a:xfrm>
              <a:off x="1643042" y="428604"/>
              <a:ext cx="539496" cy="539496"/>
            </a:xfrm>
            <a:prstGeom prst="rect">
              <a:avLst/>
            </a:prstGeom>
          </p:spPr>
        </p:pic>
        <p:pic>
          <p:nvPicPr>
            <p:cNvPr id="8" name="Bildobjekt 7" descr="iStock_000002716975XSmall.jpg"/>
            <p:cNvPicPr>
              <a:picLocks noChangeAspect="1"/>
            </p:cNvPicPr>
            <p:nvPr userDrawn="1"/>
          </p:nvPicPr>
          <p:blipFill>
            <a:blip r:embed="rId3" cstate="screen"/>
            <a:stretch>
              <a:fillRect/>
            </a:stretch>
          </p:blipFill>
          <p:spPr>
            <a:xfrm>
              <a:off x="1643042" y="2382004"/>
              <a:ext cx="539496" cy="539496"/>
            </a:xfrm>
            <a:prstGeom prst="rect">
              <a:avLst/>
            </a:prstGeom>
          </p:spPr>
        </p:pic>
        <p:pic>
          <p:nvPicPr>
            <p:cNvPr id="9" name="Bildobjekt 8" descr="iStock_000006202820XSmall.jpg"/>
            <p:cNvPicPr>
              <a:picLocks noChangeAspect="1"/>
            </p:cNvPicPr>
            <p:nvPr userDrawn="1"/>
          </p:nvPicPr>
          <p:blipFill>
            <a:blip r:embed="rId4" cstate="screen"/>
            <a:stretch>
              <a:fillRect/>
            </a:stretch>
          </p:blipFill>
          <p:spPr>
            <a:xfrm>
              <a:off x="1643042" y="1721922"/>
              <a:ext cx="539496" cy="539496"/>
            </a:xfrm>
            <a:prstGeom prst="rect">
              <a:avLst/>
            </a:prstGeom>
          </p:spPr>
        </p:pic>
        <p:pic>
          <p:nvPicPr>
            <p:cNvPr id="10" name="Bildobjekt 9" descr="MK10676.jpg"/>
            <p:cNvPicPr>
              <a:picLocks noChangeAspect="1"/>
            </p:cNvPicPr>
            <p:nvPr userDrawn="1"/>
          </p:nvPicPr>
          <p:blipFill>
            <a:blip r:embed="rId5" cstate="screen"/>
            <a:stretch>
              <a:fillRect/>
            </a:stretch>
          </p:blipFill>
          <p:spPr>
            <a:xfrm>
              <a:off x="1643042" y="1071546"/>
              <a:ext cx="539496" cy="539496"/>
            </a:xfrm>
            <a:prstGeom prst="rect">
              <a:avLst/>
            </a:prstGeom>
          </p:spPr>
        </p:pic>
        <p:pic>
          <p:nvPicPr>
            <p:cNvPr id="11" name="Bildobjekt 10" descr="iStock_000000753328XSmall.jpg"/>
            <p:cNvPicPr>
              <a:picLocks noChangeAspect="1"/>
            </p:cNvPicPr>
            <p:nvPr userDrawn="1"/>
          </p:nvPicPr>
          <p:blipFill>
            <a:blip r:embed="rId6" cstate="screen"/>
            <a:stretch>
              <a:fillRect/>
            </a:stretch>
          </p:blipFill>
          <p:spPr>
            <a:xfrm>
              <a:off x="1643042" y="3047248"/>
              <a:ext cx="539496" cy="539496"/>
            </a:xfrm>
            <a:prstGeom prst="rect">
              <a:avLst/>
            </a:prstGeom>
          </p:spPr>
        </p:pic>
      </p:grpSp>
      <p:pic>
        <p:nvPicPr>
          <p:cNvPr id="16" name="Bildobjekt 15" descr="logga_orange.png"/>
          <p:cNvPicPr>
            <a:picLocks noChangeAspect="1"/>
          </p:cNvPicPr>
          <p:nvPr userDrawn="1"/>
        </p:nvPicPr>
        <p:blipFill>
          <a:blip r:embed="rId7" cstate="screen"/>
          <a:srcRect r="6048"/>
          <a:stretch>
            <a:fillRect/>
          </a:stretch>
        </p:blipFill>
        <p:spPr>
          <a:xfrm>
            <a:off x="-11854" y="4082"/>
            <a:ext cx="1109781" cy="6858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2_Rubrikbild">
    <p:bg>
      <p:bgPr>
        <a:solidFill>
          <a:srgbClr val="078693"/>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258888" y="2130425"/>
            <a:ext cx="6626225" cy="1470025"/>
          </a:xfrm>
        </p:spPr>
        <p:txBody>
          <a:bodyPr/>
          <a:lstStyle>
            <a:lvl1pPr algn="ctr">
              <a:defRPr>
                <a:solidFill>
                  <a:schemeClr val="bg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grpSp>
        <p:nvGrpSpPr>
          <p:cNvPr id="12" name="Grupp 12"/>
          <p:cNvGrpSpPr/>
          <p:nvPr/>
        </p:nvGrpSpPr>
        <p:grpSpPr>
          <a:xfrm>
            <a:off x="8604504" y="3342694"/>
            <a:ext cx="539496" cy="3158140"/>
            <a:chOff x="1643042" y="428604"/>
            <a:chExt cx="539496" cy="3158140"/>
          </a:xfrm>
        </p:grpSpPr>
        <p:pic>
          <p:nvPicPr>
            <p:cNvPr id="7" name="Bildobjekt 6" descr="BA10756.jpg"/>
            <p:cNvPicPr>
              <a:picLocks noChangeAspect="1"/>
            </p:cNvPicPr>
            <p:nvPr userDrawn="1"/>
          </p:nvPicPr>
          <p:blipFill>
            <a:blip r:embed="rId2" cstate="screen"/>
            <a:stretch>
              <a:fillRect/>
            </a:stretch>
          </p:blipFill>
          <p:spPr>
            <a:xfrm>
              <a:off x="1643042" y="428604"/>
              <a:ext cx="539496" cy="539496"/>
            </a:xfrm>
            <a:prstGeom prst="rect">
              <a:avLst/>
            </a:prstGeom>
          </p:spPr>
        </p:pic>
        <p:pic>
          <p:nvPicPr>
            <p:cNvPr id="8" name="Bildobjekt 7" descr="iStock_000002716975XSmall.jpg"/>
            <p:cNvPicPr>
              <a:picLocks noChangeAspect="1"/>
            </p:cNvPicPr>
            <p:nvPr userDrawn="1"/>
          </p:nvPicPr>
          <p:blipFill>
            <a:blip r:embed="rId3" cstate="screen"/>
            <a:stretch>
              <a:fillRect/>
            </a:stretch>
          </p:blipFill>
          <p:spPr>
            <a:xfrm>
              <a:off x="1643042" y="2382004"/>
              <a:ext cx="539496" cy="539496"/>
            </a:xfrm>
            <a:prstGeom prst="rect">
              <a:avLst/>
            </a:prstGeom>
          </p:spPr>
        </p:pic>
        <p:pic>
          <p:nvPicPr>
            <p:cNvPr id="9" name="Bildobjekt 8" descr="iStock_000006202820XSmall.jpg"/>
            <p:cNvPicPr>
              <a:picLocks noChangeAspect="1"/>
            </p:cNvPicPr>
            <p:nvPr userDrawn="1"/>
          </p:nvPicPr>
          <p:blipFill>
            <a:blip r:embed="rId4" cstate="screen"/>
            <a:stretch>
              <a:fillRect/>
            </a:stretch>
          </p:blipFill>
          <p:spPr>
            <a:xfrm>
              <a:off x="1643042" y="1721922"/>
              <a:ext cx="539496" cy="539496"/>
            </a:xfrm>
            <a:prstGeom prst="rect">
              <a:avLst/>
            </a:prstGeom>
          </p:spPr>
        </p:pic>
        <p:pic>
          <p:nvPicPr>
            <p:cNvPr id="10" name="Bildobjekt 9" descr="MK10676.jpg"/>
            <p:cNvPicPr>
              <a:picLocks noChangeAspect="1"/>
            </p:cNvPicPr>
            <p:nvPr userDrawn="1"/>
          </p:nvPicPr>
          <p:blipFill>
            <a:blip r:embed="rId5" cstate="screen"/>
            <a:stretch>
              <a:fillRect/>
            </a:stretch>
          </p:blipFill>
          <p:spPr>
            <a:xfrm>
              <a:off x="1643042" y="1071546"/>
              <a:ext cx="539496" cy="539496"/>
            </a:xfrm>
            <a:prstGeom prst="rect">
              <a:avLst/>
            </a:prstGeom>
          </p:spPr>
        </p:pic>
        <p:pic>
          <p:nvPicPr>
            <p:cNvPr id="11" name="Bildobjekt 10" descr="iStock_000000753328XSmall.jpg"/>
            <p:cNvPicPr>
              <a:picLocks noChangeAspect="1"/>
            </p:cNvPicPr>
            <p:nvPr userDrawn="1"/>
          </p:nvPicPr>
          <p:blipFill>
            <a:blip r:embed="rId6" cstate="screen"/>
            <a:stretch>
              <a:fillRect/>
            </a:stretch>
          </p:blipFill>
          <p:spPr>
            <a:xfrm>
              <a:off x="1643042" y="3047248"/>
              <a:ext cx="539496" cy="539496"/>
            </a:xfrm>
            <a:prstGeom prst="rect">
              <a:avLst/>
            </a:prstGeom>
          </p:spPr>
        </p:pic>
      </p:grpSp>
      <p:pic>
        <p:nvPicPr>
          <p:cNvPr id="16" name="Bildobjekt 15" descr="logga_blue.png"/>
          <p:cNvPicPr>
            <a:picLocks noChangeAspect="1"/>
          </p:cNvPicPr>
          <p:nvPr userDrawn="1"/>
        </p:nvPicPr>
        <p:blipFill>
          <a:blip r:embed="rId7" cstate="screen"/>
          <a:srcRect r="6102"/>
          <a:stretch>
            <a:fillRect/>
          </a:stretch>
        </p:blipFill>
        <p:spPr>
          <a:xfrm>
            <a:off x="-11221" y="0"/>
            <a:ext cx="1109148" cy="6858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3_Rubrikbild">
    <p:bg>
      <p:bgPr>
        <a:solidFill>
          <a:schemeClr val="accent5"/>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258888" y="2130425"/>
            <a:ext cx="6626225" cy="1470025"/>
          </a:xfrm>
        </p:spPr>
        <p:txBody>
          <a:bodyPr/>
          <a:lstStyle>
            <a:lvl1pPr algn="ctr">
              <a:defRPr>
                <a:solidFill>
                  <a:schemeClr val="tx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grpSp>
        <p:nvGrpSpPr>
          <p:cNvPr id="12" name="Grupp 12"/>
          <p:cNvGrpSpPr/>
          <p:nvPr/>
        </p:nvGrpSpPr>
        <p:grpSpPr>
          <a:xfrm>
            <a:off x="8604504" y="3342694"/>
            <a:ext cx="539496" cy="3158140"/>
            <a:chOff x="1643042" y="428604"/>
            <a:chExt cx="539496" cy="3158140"/>
          </a:xfrm>
        </p:grpSpPr>
        <p:pic>
          <p:nvPicPr>
            <p:cNvPr id="7" name="Bildobjekt 6" descr="BA10756.jpg"/>
            <p:cNvPicPr>
              <a:picLocks noChangeAspect="1"/>
            </p:cNvPicPr>
            <p:nvPr userDrawn="1"/>
          </p:nvPicPr>
          <p:blipFill>
            <a:blip r:embed="rId2" cstate="screen"/>
            <a:stretch>
              <a:fillRect/>
            </a:stretch>
          </p:blipFill>
          <p:spPr>
            <a:xfrm>
              <a:off x="1643042" y="428604"/>
              <a:ext cx="539496" cy="539496"/>
            </a:xfrm>
            <a:prstGeom prst="rect">
              <a:avLst/>
            </a:prstGeom>
          </p:spPr>
        </p:pic>
        <p:pic>
          <p:nvPicPr>
            <p:cNvPr id="8" name="Bildobjekt 7" descr="iStock_000002716975XSmall.jpg"/>
            <p:cNvPicPr>
              <a:picLocks noChangeAspect="1"/>
            </p:cNvPicPr>
            <p:nvPr userDrawn="1"/>
          </p:nvPicPr>
          <p:blipFill>
            <a:blip r:embed="rId3" cstate="screen"/>
            <a:stretch>
              <a:fillRect/>
            </a:stretch>
          </p:blipFill>
          <p:spPr>
            <a:xfrm>
              <a:off x="1643042" y="2382004"/>
              <a:ext cx="539496" cy="539496"/>
            </a:xfrm>
            <a:prstGeom prst="rect">
              <a:avLst/>
            </a:prstGeom>
          </p:spPr>
        </p:pic>
        <p:pic>
          <p:nvPicPr>
            <p:cNvPr id="9" name="Bildobjekt 8" descr="iStock_000006202820XSmall.jpg"/>
            <p:cNvPicPr>
              <a:picLocks noChangeAspect="1"/>
            </p:cNvPicPr>
            <p:nvPr userDrawn="1"/>
          </p:nvPicPr>
          <p:blipFill>
            <a:blip r:embed="rId4" cstate="screen"/>
            <a:stretch>
              <a:fillRect/>
            </a:stretch>
          </p:blipFill>
          <p:spPr>
            <a:xfrm>
              <a:off x="1643042" y="1721922"/>
              <a:ext cx="539496" cy="539496"/>
            </a:xfrm>
            <a:prstGeom prst="rect">
              <a:avLst/>
            </a:prstGeom>
          </p:spPr>
        </p:pic>
        <p:pic>
          <p:nvPicPr>
            <p:cNvPr id="10" name="Bildobjekt 9" descr="MK10676.jpg"/>
            <p:cNvPicPr>
              <a:picLocks noChangeAspect="1"/>
            </p:cNvPicPr>
            <p:nvPr userDrawn="1"/>
          </p:nvPicPr>
          <p:blipFill>
            <a:blip r:embed="rId5" cstate="screen"/>
            <a:stretch>
              <a:fillRect/>
            </a:stretch>
          </p:blipFill>
          <p:spPr>
            <a:xfrm>
              <a:off x="1643042" y="1071546"/>
              <a:ext cx="539496" cy="539496"/>
            </a:xfrm>
            <a:prstGeom prst="rect">
              <a:avLst/>
            </a:prstGeom>
          </p:spPr>
        </p:pic>
        <p:pic>
          <p:nvPicPr>
            <p:cNvPr id="11" name="Bildobjekt 10" descr="iStock_000000753328XSmall.jpg"/>
            <p:cNvPicPr>
              <a:picLocks noChangeAspect="1"/>
            </p:cNvPicPr>
            <p:nvPr userDrawn="1"/>
          </p:nvPicPr>
          <p:blipFill>
            <a:blip r:embed="rId6" cstate="screen"/>
            <a:stretch>
              <a:fillRect/>
            </a:stretch>
          </p:blipFill>
          <p:spPr>
            <a:xfrm>
              <a:off x="1643042" y="3047248"/>
              <a:ext cx="539496" cy="539496"/>
            </a:xfrm>
            <a:prstGeom prst="rect">
              <a:avLst/>
            </a:prstGeom>
          </p:spPr>
        </p:pic>
      </p:grpSp>
      <p:pic>
        <p:nvPicPr>
          <p:cNvPr id="16" name="Bildobjekt 15" descr="logga_green.png"/>
          <p:cNvPicPr>
            <a:picLocks noChangeAspect="1"/>
          </p:cNvPicPr>
          <p:nvPr userDrawn="1"/>
        </p:nvPicPr>
        <p:blipFill>
          <a:blip r:embed="rId7" cstate="screen"/>
          <a:srcRect r="6716"/>
          <a:stretch>
            <a:fillRect/>
          </a:stretch>
        </p:blipFill>
        <p:spPr>
          <a:xfrm>
            <a:off x="-9407" y="0"/>
            <a:ext cx="1101891" cy="68580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4_Rubrikbild">
    <p:bg>
      <p:bgPr>
        <a:solidFill>
          <a:schemeClr val="accent6"/>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258888" y="2130425"/>
            <a:ext cx="6626225" cy="1470025"/>
          </a:xfrm>
        </p:spPr>
        <p:txBody>
          <a:bodyPr/>
          <a:lstStyle>
            <a:lvl1pPr algn="ctr">
              <a:defRPr>
                <a:solidFill>
                  <a:schemeClr val="bg1"/>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grpSp>
        <p:nvGrpSpPr>
          <p:cNvPr id="12" name="Grupp 12"/>
          <p:cNvGrpSpPr/>
          <p:nvPr/>
        </p:nvGrpSpPr>
        <p:grpSpPr>
          <a:xfrm>
            <a:off x="8604504" y="3342694"/>
            <a:ext cx="539496" cy="3158140"/>
            <a:chOff x="1643042" y="428604"/>
            <a:chExt cx="539496" cy="3158140"/>
          </a:xfrm>
        </p:grpSpPr>
        <p:pic>
          <p:nvPicPr>
            <p:cNvPr id="7" name="Bildobjekt 6" descr="BA10756.jpg"/>
            <p:cNvPicPr>
              <a:picLocks noChangeAspect="1"/>
            </p:cNvPicPr>
            <p:nvPr userDrawn="1"/>
          </p:nvPicPr>
          <p:blipFill>
            <a:blip r:embed="rId2" cstate="screen"/>
            <a:stretch>
              <a:fillRect/>
            </a:stretch>
          </p:blipFill>
          <p:spPr>
            <a:xfrm>
              <a:off x="1643042" y="428604"/>
              <a:ext cx="539496" cy="539496"/>
            </a:xfrm>
            <a:prstGeom prst="rect">
              <a:avLst/>
            </a:prstGeom>
          </p:spPr>
        </p:pic>
        <p:pic>
          <p:nvPicPr>
            <p:cNvPr id="8" name="Bildobjekt 7" descr="iStock_000002716975XSmall.jpg"/>
            <p:cNvPicPr>
              <a:picLocks noChangeAspect="1"/>
            </p:cNvPicPr>
            <p:nvPr userDrawn="1"/>
          </p:nvPicPr>
          <p:blipFill>
            <a:blip r:embed="rId3" cstate="screen"/>
            <a:stretch>
              <a:fillRect/>
            </a:stretch>
          </p:blipFill>
          <p:spPr>
            <a:xfrm>
              <a:off x="1643042" y="2382004"/>
              <a:ext cx="539496" cy="539496"/>
            </a:xfrm>
            <a:prstGeom prst="rect">
              <a:avLst/>
            </a:prstGeom>
          </p:spPr>
        </p:pic>
        <p:pic>
          <p:nvPicPr>
            <p:cNvPr id="9" name="Bildobjekt 8" descr="iStock_000006202820XSmall.jpg"/>
            <p:cNvPicPr>
              <a:picLocks noChangeAspect="1"/>
            </p:cNvPicPr>
            <p:nvPr userDrawn="1"/>
          </p:nvPicPr>
          <p:blipFill>
            <a:blip r:embed="rId4" cstate="screen"/>
            <a:stretch>
              <a:fillRect/>
            </a:stretch>
          </p:blipFill>
          <p:spPr>
            <a:xfrm>
              <a:off x="1643042" y="1721922"/>
              <a:ext cx="539496" cy="539496"/>
            </a:xfrm>
            <a:prstGeom prst="rect">
              <a:avLst/>
            </a:prstGeom>
          </p:spPr>
        </p:pic>
        <p:pic>
          <p:nvPicPr>
            <p:cNvPr id="10" name="Bildobjekt 9" descr="MK10676.jpg"/>
            <p:cNvPicPr>
              <a:picLocks noChangeAspect="1"/>
            </p:cNvPicPr>
            <p:nvPr userDrawn="1"/>
          </p:nvPicPr>
          <p:blipFill>
            <a:blip r:embed="rId5" cstate="screen"/>
            <a:stretch>
              <a:fillRect/>
            </a:stretch>
          </p:blipFill>
          <p:spPr>
            <a:xfrm>
              <a:off x="1643042" y="1071546"/>
              <a:ext cx="539496" cy="539496"/>
            </a:xfrm>
            <a:prstGeom prst="rect">
              <a:avLst/>
            </a:prstGeom>
          </p:spPr>
        </p:pic>
        <p:pic>
          <p:nvPicPr>
            <p:cNvPr id="11" name="Bildobjekt 10" descr="iStock_000000753328XSmall.jpg"/>
            <p:cNvPicPr>
              <a:picLocks noChangeAspect="1"/>
            </p:cNvPicPr>
            <p:nvPr userDrawn="1"/>
          </p:nvPicPr>
          <p:blipFill>
            <a:blip r:embed="rId6" cstate="screen"/>
            <a:stretch>
              <a:fillRect/>
            </a:stretch>
          </p:blipFill>
          <p:spPr>
            <a:xfrm>
              <a:off x="1643042" y="3047248"/>
              <a:ext cx="539496" cy="539496"/>
            </a:xfrm>
            <a:prstGeom prst="rect">
              <a:avLst/>
            </a:prstGeom>
          </p:spPr>
        </p:pic>
      </p:grpSp>
      <p:pic>
        <p:nvPicPr>
          <p:cNvPr id="14" name="Bildobjekt 13" descr="SCB-logga_lila.png"/>
          <p:cNvPicPr>
            <a:picLocks noChangeAspect="1"/>
          </p:cNvPicPr>
          <p:nvPr userDrawn="1"/>
        </p:nvPicPr>
        <p:blipFill>
          <a:blip r:embed="rId7" cstate="screen"/>
          <a:srcRect t="3335" r="5552"/>
          <a:stretch>
            <a:fillRect/>
          </a:stretch>
        </p:blipFill>
        <p:spPr>
          <a:xfrm>
            <a:off x="-13639" y="220720"/>
            <a:ext cx="1115648" cy="6629286"/>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1258887" y="4406900"/>
            <a:ext cx="7235825"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1258887" y="2906713"/>
            <a:ext cx="723582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E2F1F4D1-35E4-46BA-AF81-4FD86FB65BBB}" type="datetimeFigureOut">
              <a:rPr lang="sv-SE" smtClean="0"/>
              <a:pPr/>
              <a:t>08/05/15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1256370" y="274638"/>
            <a:ext cx="6628743" cy="1143000"/>
          </a:xfrm>
        </p:spPr>
        <p:txBody>
          <a:bodyPr/>
          <a:lstStyle/>
          <a:p>
            <a:r>
              <a:rPr lang="sv-SE" smtClean="0"/>
              <a:t>Klicka här för att ändra format</a:t>
            </a:r>
            <a:endParaRPr lang="sv-SE" dirty="0"/>
          </a:p>
        </p:txBody>
      </p:sp>
      <p:sp>
        <p:nvSpPr>
          <p:cNvPr id="3" name="Platshållare för innehåll 2"/>
          <p:cNvSpPr>
            <a:spLocks noGrp="1"/>
          </p:cNvSpPr>
          <p:nvPr>
            <p:ph sz="half" idx="1"/>
          </p:nvPr>
        </p:nvSpPr>
        <p:spPr>
          <a:xfrm>
            <a:off x="1258888" y="1600200"/>
            <a:ext cx="3236912"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innehåll 3"/>
          <p:cNvSpPr>
            <a:spLocks noGrp="1"/>
          </p:cNvSpPr>
          <p:nvPr>
            <p:ph sz="half" idx="2"/>
          </p:nvPr>
        </p:nvSpPr>
        <p:spPr>
          <a:xfrm>
            <a:off x="4648200" y="1600200"/>
            <a:ext cx="3247571"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datum 4"/>
          <p:cNvSpPr>
            <a:spLocks noGrp="1"/>
          </p:cNvSpPr>
          <p:nvPr>
            <p:ph type="dt" sz="half" idx="10"/>
          </p:nvPr>
        </p:nvSpPr>
        <p:spPr/>
        <p:txBody>
          <a:bodyPr/>
          <a:lstStyle/>
          <a:p>
            <a:fld id="{E2F1F4D1-35E4-46BA-AF81-4FD86FB65BBB}" type="datetimeFigureOut">
              <a:rPr lang="sv-SE" smtClean="0"/>
              <a:pPr/>
              <a:t>08/05/15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C39467F-BE74-4AAD-857B-908E9ECDE9FD}"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256370" y="378212"/>
            <a:ext cx="7430429"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1256370" y="1600200"/>
            <a:ext cx="7430429" cy="4525963"/>
          </a:xfrm>
          <a:prstGeom prst="rect">
            <a:avLst/>
          </a:prstGeom>
        </p:spPr>
        <p:txBody>
          <a:bodyPr vert="horz" lIns="91440" tIns="45720" rIns="91440" bIns="4572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1263804" y="6492899"/>
            <a:ext cx="1326995" cy="365125"/>
          </a:xfrm>
          <a:prstGeom prst="rect">
            <a:avLst/>
          </a:prstGeom>
        </p:spPr>
        <p:txBody>
          <a:bodyPr vert="horz" lIns="91440" tIns="45720" rIns="91440" bIns="45720" rtlCol="0" anchor="ctr"/>
          <a:lstStyle>
            <a:lvl1pPr algn="l">
              <a:defRPr sz="800">
                <a:solidFill>
                  <a:schemeClr val="tx1">
                    <a:tint val="75000"/>
                  </a:schemeClr>
                </a:solidFill>
                <a:latin typeface="Arial" pitchFamily="34" charset="0"/>
                <a:cs typeface="Arial" pitchFamily="34" charset="0"/>
              </a:defRPr>
            </a:lvl1pPr>
          </a:lstStyle>
          <a:p>
            <a:fld id="{E2F1F4D1-35E4-46BA-AF81-4FD86FB65BBB}" type="datetimeFigureOut">
              <a:rPr lang="sv-SE" smtClean="0"/>
              <a:pPr/>
              <a:t>08/05/15</a:t>
            </a:fld>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7010432" y="6492899"/>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itchFamily="34" charset="0"/>
                <a:cs typeface="Arial" pitchFamily="34" charset="0"/>
              </a:defRPr>
            </a:lvl1pPr>
          </a:lstStyle>
          <a:p>
            <a:fld id="{6C39467F-BE74-4AAD-857B-908E9ECDE9FD}" type="slidenum">
              <a:rPr lang="sv-SE" smtClean="0"/>
              <a:pPr/>
              <a:t>‹#›</a:t>
            </a:fld>
            <a:endParaRPr lang="sv-SE"/>
          </a:p>
        </p:txBody>
      </p:sp>
      <p:pic>
        <p:nvPicPr>
          <p:cNvPr id="7" name="Bildobjekt 6" descr="logga.png"/>
          <p:cNvPicPr>
            <a:picLocks noChangeAspect="1"/>
          </p:cNvPicPr>
          <p:nvPr/>
        </p:nvPicPr>
        <p:blipFill>
          <a:blip r:embed="rId18" cstate="screen"/>
          <a:stretch>
            <a:fillRect/>
          </a:stretch>
        </p:blipFill>
        <p:spPr>
          <a:xfrm>
            <a:off x="-32" y="757556"/>
            <a:ext cx="652218" cy="5345750"/>
          </a:xfrm>
          <a:prstGeom prst="rect">
            <a:avLst/>
          </a:prstGeom>
        </p:spPr>
      </p:pic>
      <p:pic>
        <p:nvPicPr>
          <p:cNvPr id="10" name="Bildobjekt 9" descr="kvadrater_100_rgb.png"/>
          <p:cNvPicPr>
            <a:picLocks noChangeAspect="1"/>
          </p:cNvPicPr>
          <p:nvPr/>
        </p:nvPicPr>
        <p:blipFill>
          <a:blip r:embed="rId19" cstate="screen"/>
          <a:stretch>
            <a:fillRect/>
          </a:stretch>
        </p:blipFill>
        <p:spPr>
          <a:xfrm>
            <a:off x="8856757" y="4357553"/>
            <a:ext cx="286488" cy="1785980"/>
          </a:xfrm>
          <a:prstGeom prst="rect">
            <a:avLst/>
          </a:prstGeom>
        </p:spPr>
      </p:pic>
    </p:spTree>
  </p:cSld>
  <p:clrMap bg1="lt1" tx1="dk1" bg2="lt2" tx2="dk2" accent1="accent1" accent2="accent2" accent3="accent3" accent4="accent4" accent5="accent5" accent6="accent6" hlink="hlink" folHlink="folHlink"/>
  <p:sldLayoutIdLst>
    <p:sldLayoutId id="2147483665" r:id="rId1"/>
    <p:sldLayoutId id="2147483670" r:id="rId2"/>
    <p:sldLayoutId id="2147483680" r:id="rId3"/>
    <p:sldLayoutId id="2147483666" r:id="rId4"/>
    <p:sldLayoutId id="2147483667" r:id="rId5"/>
    <p:sldLayoutId id="2147483668" r:id="rId6"/>
    <p:sldLayoutId id="2147483669"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 id="2147483679" r:id="rId16"/>
  </p:sldLayoutIdLst>
  <p:txStyles>
    <p:titleStyle>
      <a:lvl1pPr algn="l" defTabSz="914400" rtl="0" eaLnBrk="1" latinLnBrk="0" hangingPunct="1">
        <a:spcBef>
          <a:spcPct val="0"/>
        </a:spcBef>
        <a:buNone/>
        <a:defRPr sz="4200" kern="1200">
          <a:solidFill>
            <a:schemeClr val="accent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rgbClr val="71277A"/>
        </a:buClr>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rgbClr val="71277A"/>
        </a:buClr>
        <a:buFont typeface="Arial" pitchFamily="34" charset="0"/>
        <a:buChar char="•"/>
        <a:defRPr sz="22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rgbClr val="71277A"/>
        </a:buClr>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71277A"/>
        </a:buClr>
        <a:buFont typeface="Arial" pitchFamily="34" charset="0"/>
        <a:buChar char="•"/>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71277A"/>
        </a:buClr>
        <a:buFont typeface="Arial" pitchFamily="34" charset="0"/>
        <a:buChar char="•"/>
        <a:defRPr sz="1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vinnova.se/PageFiles/0/Big%20Data%20Analytics.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4" Type="http://schemas.openxmlformats.org/officeDocument/2006/relationships/image" Target="../media/image15.jpeg"/><Relationship Id="rId5" Type="http://schemas.openxmlformats.org/officeDocument/2006/relationships/hyperlink" Target="http://www.cbs.nl/nl-NL/menu/themas/bedrijven/publicaties/digitale-economie/methoden/time-patterns-geospatial-clustering-and-mobility-statistics.htm" TargetMode="External"/><Relationship Id="rId6" Type="http://schemas.openxmlformats.org/officeDocument/2006/relationships/hyperlink" Target="http://www.stats.govt.nz/tools_and_services/services/earthquake-info-portal/using-cellphone-data-report.aspx" TargetMode="External"/><Relationship Id="rId7" Type="http://schemas.openxmlformats.org/officeDocument/2006/relationships/hyperlink" Target="http://www.researchgate.net/publication/231473875_Mobile_phone_data_as_source_to_discover_spatial_activity_and_motion_patterns" TargetMode="External"/><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 Id="rId3" Type="http://schemas.openxmlformats.org/officeDocument/2006/relationships/image" Target="../media/image1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258888" y="2274441"/>
            <a:ext cx="6626225" cy="866527"/>
          </a:xfrm>
        </p:spPr>
        <p:txBody>
          <a:bodyPr>
            <a:normAutofit fontScale="90000"/>
          </a:bodyPr>
          <a:lstStyle/>
          <a:p>
            <a:pPr hangingPunct="0"/>
            <a:r>
              <a:rPr lang="en-US" b="1" dirty="0"/>
              <a:t>Big Data </a:t>
            </a:r>
            <a:r>
              <a:rPr lang="en-US" b="1" dirty="0" smtClean="0"/>
              <a:t>viewed from a Statistics Office </a:t>
            </a:r>
            <a:r>
              <a:rPr lang="sv-SE" dirty="0"/>
              <a:t/>
            </a:r>
            <a:br>
              <a:rPr lang="sv-SE" dirty="0"/>
            </a:br>
            <a:r>
              <a:rPr lang="en-US" b="1" dirty="0"/>
              <a:t>	</a:t>
            </a:r>
            <a:r>
              <a:rPr lang="sv-SE" dirty="0"/>
              <a:t/>
            </a:r>
            <a:br>
              <a:rPr lang="sv-SE" dirty="0"/>
            </a:br>
            <a:endParaRPr lang="sv-SE" dirty="0"/>
          </a:p>
        </p:txBody>
      </p:sp>
      <p:sp>
        <p:nvSpPr>
          <p:cNvPr id="3" name="Underrubrik 2"/>
          <p:cNvSpPr>
            <a:spLocks noGrp="1"/>
          </p:cNvSpPr>
          <p:nvPr>
            <p:ph type="subTitle" idx="1"/>
          </p:nvPr>
        </p:nvSpPr>
        <p:spPr>
          <a:xfrm>
            <a:off x="1371600" y="4390256"/>
            <a:ext cx="6400800" cy="1198984"/>
          </a:xfrm>
        </p:spPr>
        <p:txBody>
          <a:bodyPr>
            <a:normAutofit/>
          </a:bodyPr>
          <a:lstStyle/>
          <a:p>
            <a:r>
              <a:rPr lang="en-US" sz="2000" dirty="0" smtClean="0"/>
              <a:t>Deputy director Regions and Environment SCB</a:t>
            </a:r>
          </a:p>
          <a:p>
            <a:r>
              <a:rPr lang="en-US" sz="2000" dirty="0" smtClean="0"/>
              <a:t>Adjunct </a:t>
            </a:r>
            <a:r>
              <a:rPr lang="en-US" sz="2000" dirty="0"/>
              <a:t>Professor </a:t>
            </a:r>
            <a:r>
              <a:rPr lang="en-US" sz="2000" dirty="0" smtClean="0"/>
              <a:t>KTH </a:t>
            </a:r>
          </a:p>
          <a:p>
            <a:r>
              <a:rPr lang="en-US" sz="2000" dirty="0" smtClean="0"/>
              <a:t>Viveka Palm </a:t>
            </a:r>
            <a:endParaRPr lang="sv-SE" sz="2000" dirty="0"/>
          </a:p>
        </p:txBody>
      </p:sp>
      <p:sp>
        <p:nvSpPr>
          <p:cNvPr id="4" name="textruta 3"/>
          <p:cNvSpPr txBox="1"/>
          <p:nvPr/>
        </p:nvSpPr>
        <p:spPr>
          <a:xfrm>
            <a:off x="2051720" y="3441194"/>
            <a:ext cx="4968552" cy="400110"/>
          </a:xfrm>
          <a:prstGeom prst="rect">
            <a:avLst/>
          </a:prstGeom>
          <a:noFill/>
        </p:spPr>
        <p:txBody>
          <a:bodyPr wrap="square" rtlCol="0">
            <a:spAutoFit/>
          </a:bodyPr>
          <a:lstStyle/>
          <a:p>
            <a:pPr algn="ctr"/>
            <a:r>
              <a:rPr lang="en-US" sz="2000" dirty="0" smtClean="0">
                <a:latin typeface="Arial" pitchFamily="34" charset="0"/>
                <a:cs typeface="Arial" pitchFamily="34" charset="0"/>
              </a:rPr>
              <a:t>8 May 2015</a:t>
            </a:r>
            <a:endParaRPr lang="en-US" sz="20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t>What next?</a:t>
            </a:r>
            <a:endParaRPr lang="en-GB" dirty="0"/>
          </a:p>
        </p:txBody>
      </p:sp>
      <p:sp>
        <p:nvSpPr>
          <p:cNvPr id="3" name="Platshållare för innehåll 2"/>
          <p:cNvSpPr>
            <a:spLocks noGrp="1"/>
          </p:cNvSpPr>
          <p:nvPr>
            <p:ph idx="1"/>
          </p:nvPr>
        </p:nvSpPr>
        <p:spPr/>
        <p:txBody>
          <a:bodyPr/>
          <a:lstStyle/>
          <a:p>
            <a:r>
              <a:rPr lang="en-US" dirty="0" smtClean="0"/>
              <a:t>Need for new analytic tools: Research questions to be explored in broader cooperation with many actors in society.</a:t>
            </a:r>
          </a:p>
          <a:p>
            <a:r>
              <a:rPr lang="en-US" dirty="0" smtClean="0"/>
              <a:t>Many methodological problems to be solved</a:t>
            </a:r>
          </a:p>
          <a:p>
            <a:r>
              <a:rPr lang="en-US" dirty="0" smtClean="0"/>
              <a:t>Case studies important</a:t>
            </a:r>
          </a:p>
          <a:p>
            <a:r>
              <a:rPr lang="en-US" dirty="0" smtClean="0"/>
              <a:t>New skills</a:t>
            </a:r>
            <a:r>
              <a:rPr lang="en-US" dirty="0"/>
              <a:t> </a:t>
            </a:r>
            <a:r>
              <a:rPr lang="en-US" dirty="0" smtClean="0"/>
              <a:t>needed</a:t>
            </a:r>
          </a:p>
          <a:p>
            <a:r>
              <a:rPr lang="en-US" dirty="0"/>
              <a:t>Cooperation: nationally, Nordic, </a:t>
            </a:r>
            <a:r>
              <a:rPr lang="en-US" dirty="0" smtClean="0"/>
              <a:t>EU, UNECE, universities</a:t>
            </a:r>
          </a:p>
          <a:p>
            <a:endParaRPr lang="en-US" dirty="0"/>
          </a:p>
        </p:txBody>
      </p:sp>
    </p:spTree>
    <p:extLst>
      <p:ext uri="{BB962C8B-B14F-4D97-AF65-F5344CB8AC3E}">
        <p14:creationId xmlns:p14="http://schemas.microsoft.com/office/powerpoint/2010/main" val="2234228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4100" y="908720"/>
            <a:ext cx="4495800" cy="3924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ruta 3"/>
          <p:cNvSpPr txBox="1"/>
          <p:nvPr/>
        </p:nvSpPr>
        <p:spPr>
          <a:xfrm>
            <a:off x="2555776" y="5445224"/>
            <a:ext cx="4192116" cy="523220"/>
          </a:xfrm>
          <a:prstGeom prst="rect">
            <a:avLst/>
          </a:prstGeom>
          <a:noFill/>
        </p:spPr>
        <p:txBody>
          <a:bodyPr wrap="square" rtlCol="0">
            <a:spAutoFit/>
          </a:bodyPr>
          <a:lstStyle/>
          <a:p>
            <a:pPr algn="ctr"/>
            <a:r>
              <a:rPr lang="en-US" sz="2800" dirty="0" smtClean="0">
                <a:latin typeface="Arial" pitchFamily="34" charset="0"/>
                <a:cs typeface="Arial" pitchFamily="34" charset="0"/>
              </a:rPr>
              <a:t>Thanks for listening!</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926521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en-GB" dirty="0" smtClean="0"/>
              <a:t>Big Data as a source for official statistics</a:t>
            </a:r>
            <a:endParaRPr lang="sv-SE" dirty="0"/>
          </a:p>
        </p:txBody>
      </p:sp>
      <p:sp>
        <p:nvSpPr>
          <p:cNvPr id="3" name="Platshållare för innehåll 2"/>
          <p:cNvSpPr>
            <a:spLocks noGrp="1"/>
          </p:cNvSpPr>
          <p:nvPr>
            <p:ph idx="1"/>
          </p:nvPr>
        </p:nvSpPr>
        <p:spPr>
          <a:xfrm>
            <a:off x="1256370" y="1600200"/>
            <a:ext cx="7430429" cy="4781128"/>
          </a:xfrm>
        </p:spPr>
        <p:txBody>
          <a:bodyPr>
            <a:normAutofit lnSpcReduction="10000"/>
          </a:bodyPr>
          <a:lstStyle/>
          <a:p>
            <a:r>
              <a:rPr lang="en-US" dirty="0" smtClean="0"/>
              <a:t>Statistics traditional sources: surveys or registers make up a data set that is voluminous and verifiable; Built for showing time-series, harmonized, stable.</a:t>
            </a:r>
          </a:p>
          <a:p>
            <a:r>
              <a:rPr lang="en-US" dirty="0" smtClean="0"/>
              <a:t>Not renewed in the velocity and detail that we think of as ‘big data’.</a:t>
            </a:r>
          </a:p>
          <a:p>
            <a:r>
              <a:rPr lang="en-US" dirty="0" smtClean="0"/>
              <a:t>Potential of combining these data sources: </a:t>
            </a:r>
          </a:p>
          <a:p>
            <a:r>
              <a:rPr lang="en-US" dirty="0" smtClean="0"/>
              <a:t>for new statistics, e.g. transportation patterns and urban planning statistics</a:t>
            </a:r>
          </a:p>
          <a:p>
            <a:r>
              <a:rPr lang="en-US" dirty="0" smtClean="0"/>
              <a:t>for support in regular statistics to decrease the need for surveying.</a:t>
            </a:r>
          </a:p>
          <a:p>
            <a:r>
              <a:rPr lang="en-US" dirty="0" smtClean="0"/>
              <a:t>Methodological, technical, management and privacy issues have to be considered.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en-US" dirty="0" smtClean="0"/>
              <a:t>Uses at Statistics Sweden</a:t>
            </a:r>
            <a:endParaRPr lang="en-US" dirty="0"/>
          </a:p>
        </p:txBody>
      </p:sp>
      <p:sp>
        <p:nvSpPr>
          <p:cNvPr id="3" name="Platshållare för innehåll 2"/>
          <p:cNvSpPr>
            <a:spLocks noGrp="1"/>
          </p:cNvSpPr>
          <p:nvPr>
            <p:ph idx="1"/>
          </p:nvPr>
        </p:nvSpPr>
        <p:spPr/>
        <p:txBody>
          <a:bodyPr>
            <a:normAutofit/>
          </a:bodyPr>
          <a:lstStyle/>
          <a:p>
            <a:pPr marL="457200" indent="-457200">
              <a:buFont typeface="+mj-lt"/>
              <a:buAutoNum type="arabicPeriod"/>
            </a:pPr>
            <a:r>
              <a:rPr lang="en-US" dirty="0" smtClean="0"/>
              <a:t>Cooperation within the government: Cooperative uses of geographical data leads to better quality and possibilities for new categories and more detail. For example green areas in cities. Sensor data analysis in order to produce new statistics of use for urban planning.</a:t>
            </a:r>
          </a:p>
          <a:p>
            <a:pPr marL="457200" indent="-457200">
              <a:buFont typeface="+mj-lt"/>
              <a:buAutoNum type="arabicPeriod"/>
            </a:pPr>
            <a:r>
              <a:rPr lang="en-US" dirty="0" smtClean="0"/>
              <a:t>Data from private holders: credit card registers, scanner data, electricity consumption. To replace survey data, inform models or create new types of statistics. </a:t>
            </a:r>
            <a:endParaRPr lang="en-US" dirty="0"/>
          </a:p>
        </p:txBody>
      </p:sp>
    </p:spTree>
    <p:extLst>
      <p:ext uri="{BB962C8B-B14F-4D97-AF65-F5344CB8AC3E}">
        <p14:creationId xmlns:p14="http://schemas.microsoft.com/office/powerpoint/2010/main" val="3216777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256370" y="378212"/>
            <a:ext cx="7430429" cy="1466612"/>
          </a:xfrm>
        </p:spPr>
        <p:txBody>
          <a:bodyPr>
            <a:normAutofit/>
          </a:bodyPr>
          <a:lstStyle/>
          <a:p>
            <a:r>
              <a:rPr lang="en-US" sz="3600" dirty="0" smtClean="0"/>
              <a:t>Strategic innovation agenda for big data analytics </a:t>
            </a:r>
            <a:endParaRPr lang="en-US" sz="2700" dirty="0"/>
          </a:p>
        </p:txBody>
      </p:sp>
      <p:sp>
        <p:nvSpPr>
          <p:cNvPr id="3" name="Platshållare för innehåll 2"/>
          <p:cNvSpPr>
            <a:spLocks noGrp="1"/>
          </p:cNvSpPr>
          <p:nvPr>
            <p:ph idx="1"/>
          </p:nvPr>
        </p:nvSpPr>
        <p:spPr>
          <a:xfrm>
            <a:off x="1256370" y="2204864"/>
            <a:ext cx="7430429" cy="4104456"/>
          </a:xfrm>
        </p:spPr>
        <p:txBody>
          <a:bodyPr>
            <a:normAutofit/>
          </a:bodyPr>
          <a:lstStyle/>
          <a:p>
            <a:r>
              <a:rPr lang="en-US" dirty="0"/>
              <a:t>prepared for </a:t>
            </a:r>
            <a:r>
              <a:rPr lang="en-US" dirty="0" err="1"/>
              <a:t>Vinnova</a:t>
            </a:r>
            <a:r>
              <a:rPr lang="en-US" dirty="0"/>
              <a:t>, </a:t>
            </a:r>
            <a:r>
              <a:rPr lang="en-US" dirty="0" err="1"/>
              <a:t>Formas</a:t>
            </a:r>
            <a:r>
              <a:rPr lang="en-US" dirty="0"/>
              <a:t>, Energy </a:t>
            </a:r>
            <a:r>
              <a:rPr lang="en-US" dirty="0" smtClean="0"/>
              <a:t>Agency.</a:t>
            </a:r>
            <a:endParaRPr lang="en-US" dirty="0"/>
          </a:p>
          <a:p>
            <a:r>
              <a:rPr lang="en-US" dirty="0" smtClean="0"/>
              <a:t>SCB together with a consortium of companies, universities and governmental organizations.</a:t>
            </a:r>
          </a:p>
          <a:p>
            <a:r>
              <a:rPr lang="en-US" dirty="0" smtClean="0"/>
              <a:t>The agenda, in English: </a:t>
            </a:r>
            <a:r>
              <a:rPr lang="en-US" sz="1200" dirty="0" smtClean="0">
                <a:hlinkClick r:id="rId2"/>
              </a:rPr>
              <a:t>http://www.vinnova.se/PageFiles/0/Big%20Data%20Analytics.pdf</a:t>
            </a:r>
            <a:endParaRPr lang="en-US" sz="1200" dirty="0" smtClean="0"/>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M:\MVG\Forskning\Vinnova_Formas_2012\Big Data och statistik - exempel\CellPhoneNZ.jpg"/>
          <p:cNvPicPr>
            <a:picLocks noChangeAspect="1" noChangeArrowheads="1"/>
          </p:cNvPicPr>
          <p:nvPr/>
        </p:nvPicPr>
        <p:blipFill>
          <a:blip r:embed="rId2" cstate="screen"/>
          <a:srcRect/>
          <a:stretch>
            <a:fillRect/>
          </a:stretch>
        </p:blipFill>
        <p:spPr bwMode="auto">
          <a:xfrm>
            <a:off x="827585" y="404664"/>
            <a:ext cx="2495500" cy="3528392"/>
          </a:xfrm>
          <a:prstGeom prst="rect">
            <a:avLst/>
          </a:prstGeom>
          <a:ln>
            <a:noFill/>
          </a:ln>
          <a:effectLst>
            <a:outerShdw blurRad="292100" dist="139700" dir="2700000" algn="tl" rotWithShape="0">
              <a:srgbClr val="333333">
                <a:alpha val="65000"/>
              </a:srgbClr>
            </a:outerShdw>
          </a:effectLst>
        </p:spPr>
      </p:pic>
      <p:pic>
        <p:nvPicPr>
          <p:cNvPr id="1029" name="Picture 5" descr="M:\MVG\Forskning\Vinnova_Formas_2012\Big Data och statistik - exempel\CellPhoneAUT.jpg"/>
          <p:cNvPicPr>
            <a:picLocks noChangeAspect="1" noChangeArrowheads="1"/>
          </p:cNvPicPr>
          <p:nvPr/>
        </p:nvPicPr>
        <p:blipFill>
          <a:blip r:embed="rId3" cstate="screen"/>
          <a:srcRect/>
          <a:stretch>
            <a:fillRect/>
          </a:stretch>
        </p:blipFill>
        <p:spPr bwMode="auto">
          <a:xfrm>
            <a:off x="4211960" y="404664"/>
            <a:ext cx="4620631" cy="4149080"/>
          </a:xfrm>
          <a:prstGeom prst="rect">
            <a:avLst/>
          </a:prstGeom>
          <a:noFill/>
        </p:spPr>
      </p:pic>
      <p:pic>
        <p:nvPicPr>
          <p:cNvPr id="1028" name="Picture 4" descr="M:\MVG\Forskning\Vinnova_Formas_2012\Big Data och statistik - exempel\CellPhoneNL.jpg"/>
          <p:cNvPicPr>
            <a:picLocks noChangeAspect="1" noChangeArrowheads="1"/>
          </p:cNvPicPr>
          <p:nvPr/>
        </p:nvPicPr>
        <p:blipFill>
          <a:blip r:embed="rId4" cstate="screen"/>
          <a:srcRect/>
          <a:stretch>
            <a:fillRect/>
          </a:stretch>
        </p:blipFill>
        <p:spPr bwMode="auto">
          <a:xfrm>
            <a:off x="1475656" y="2492896"/>
            <a:ext cx="2730775" cy="3861048"/>
          </a:xfrm>
          <a:prstGeom prst="rect">
            <a:avLst/>
          </a:prstGeom>
          <a:ln>
            <a:noFill/>
          </a:ln>
          <a:effectLst>
            <a:outerShdw blurRad="292100" dist="139700" dir="2700000" algn="tl" rotWithShape="0">
              <a:srgbClr val="333333">
                <a:alpha val="65000"/>
              </a:srgbClr>
            </a:outerShdw>
          </a:effectLst>
        </p:spPr>
      </p:pic>
      <p:sp>
        <p:nvSpPr>
          <p:cNvPr id="5" name="textruta 4"/>
          <p:cNvSpPr txBox="1"/>
          <p:nvPr/>
        </p:nvSpPr>
        <p:spPr>
          <a:xfrm>
            <a:off x="4355976" y="4581128"/>
            <a:ext cx="4392488" cy="2308324"/>
          </a:xfrm>
          <a:prstGeom prst="rect">
            <a:avLst/>
          </a:prstGeom>
          <a:noFill/>
        </p:spPr>
        <p:txBody>
          <a:bodyPr wrap="square" rtlCol="0">
            <a:spAutoFit/>
          </a:bodyPr>
          <a:lstStyle/>
          <a:p>
            <a:r>
              <a:rPr lang="sv-SE" sz="1200" dirty="0" smtClean="0">
                <a:latin typeface="Arial" pitchFamily="34" charset="0"/>
                <a:cs typeface="Arial" pitchFamily="34" charset="0"/>
                <a:hlinkClick r:id="rId5"/>
              </a:rPr>
              <a:t>http://www.cbs.nl/nl-NL/menu/themas/bedrijven/publicaties/digitale-economie/methoden/time-patterns-geospatial-clustering-and-mobility-statistics.htm</a:t>
            </a:r>
            <a:endParaRPr lang="sv-SE" sz="1200" dirty="0" smtClean="0">
              <a:latin typeface="Arial" pitchFamily="34" charset="0"/>
              <a:cs typeface="Arial" pitchFamily="34" charset="0"/>
            </a:endParaRPr>
          </a:p>
          <a:p>
            <a:endParaRPr lang="sv-SE" sz="1200" dirty="0" smtClean="0">
              <a:latin typeface="Arial" pitchFamily="34" charset="0"/>
              <a:cs typeface="Arial" pitchFamily="34" charset="0"/>
            </a:endParaRPr>
          </a:p>
          <a:p>
            <a:r>
              <a:rPr lang="sv-SE" sz="1200" dirty="0" smtClean="0">
                <a:latin typeface="Arial" pitchFamily="34" charset="0"/>
                <a:cs typeface="Arial" pitchFamily="34" charset="0"/>
                <a:hlinkClick r:id="rId6"/>
              </a:rPr>
              <a:t>http://www.stats.govt.nz/tools_and_services/services/earthquake-info-portal/using-cellphone-data-report.aspx</a:t>
            </a:r>
            <a:endParaRPr lang="sv-SE" sz="1200" dirty="0" smtClean="0">
              <a:latin typeface="Arial" pitchFamily="34" charset="0"/>
              <a:cs typeface="Arial" pitchFamily="34" charset="0"/>
            </a:endParaRPr>
          </a:p>
          <a:p>
            <a:endParaRPr lang="sv-SE" sz="1200" dirty="0" smtClean="0">
              <a:latin typeface="Arial" pitchFamily="34" charset="0"/>
              <a:cs typeface="Arial" pitchFamily="34" charset="0"/>
            </a:endParaRPr>
          </a:p>
          <a:p>
            <a:r>
              <a:rPr lang="sv-SE" sz="1200" dirty="0" smtClean="0">
                <a:latin typeface="Arial" pitchFamily="34" charset="0"/>
                <a:cs typeface="Arial" pitchFamily="34" charset="0"/>
                <a:hlinkClick r:id="rId7"/>
              </a:rPr>
              <a:t>http://www.researchgate.net/publication/231473875_Mobile_phone_data_as_source_to_discover_spatial_activity_and_motion_patterns</a:t>
            </a:r>
            <a:endParaRPr lang="sv-SE" sz="1200" dirty="0" smtClean="0">
              <a:latin typeface="Arial" pitchFamily="34" charset="0"/>
              <a:cs typeface="Arial" pitchFamily="34" charset="0"/>
            </a:endParaRPr>
          </a:p>
          <a:p>
            <a:endParaRPr lang="sv-SE" sz="1200"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en-GB" dirty="0" smtClean="0"/>
              <a:t>Development of </a:t>
            </a:r>
            <a:r>
              <a:rPr lang="en-GB" dirty="0" err="1" smtClean="0"/>
              <a:t>geoanalytics</a:t>
            </a:r>
            <a:endParaRPr lang="en-GB" dirty="0"/>
          </a:p>
        </p:txBody>
      </p:sp>
      <p:sp>
        <p:nvSpPr>
          <p:cNvPr id="3" name="Platshållare för innehåll 2"/>
          <p:cNvSpPr>
            <a:spLocks noGrp="1"/>
          </p:cNvSpPr>
          <p:nvPr>
            <p:ph idx="1"/>
          </p:nvPr>
        </p:nvSpPr>
        <p:spPr/>
        <p:txBody>
          <a:bodyPr>
            <a:normAutofit/>
          </a:bodyPr>
          <a:lstStyle/>
          <a:p>
            <a:r>
              <a:rPr lang="en-GB" dirty="0" smtClean="0"/>
              <a:t>Most registers have geographic references (coordinates, addresses, etc.).</a:t>
            </a:r>
          </a:p>
          <a:p>
            <a:r>
              <a:rPr lang="en-GB" dirty="0" smtClean="0"/>
              <a:t>Inspire cooperation increases the possibilities to combine register data with </a:t>
            </a:r>
            <a:r>
              <a:rPr lang="en-GB" dirty="0" err="1" smtClean="0"/>
              <a:t>geodata</a:t>
            </a:r>
            <a:r>
              <a:rPr lang="en-GB" dirty="0" smtClean="0"/>
              <a:t>.</a:t>
            </a:r>
          </a:p>
          <a:p>
            <a:r>
              <a:rPr lang="en-GB" dirty="0" smtClean="0"/>
              <a:t>For example: find the population that lives in danger of flooding, map vulnerable water areas with waste treatment facilities and transport of dangerous goods.</a:t>
            </a:r>
          </a:p>
          <a:p>
            <a:r>
              <a:rPr lang="en-GB" dirty="0" smtClean="0"/>
              <a:t>Need for methods and new thinking to use the data effectively and realise the potential. </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Rubrik 1"/>
          <p:cNvSpPr txBox="1">
            <a:spLocks/>
          </p:cNvSpPr>
          <p:nvPr/>
        </p:nvSpPr>
        <p:spPr>
          <a:xfrm>
            <a:off x="1059235" y="418381"/>
            <a:ext cx="7618040" cy="1143000"/>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3800" smtClean="0">
                <a:solidFill>
                  <a:schemeClr val="accent2"/>
                </a:solidFill>
                <a:latin typeface="Arial" pitchFamily="34" charset="0"/>
                <a:ea typeface="+mj-ea"/>
                <a:cs typeface="Arial" pitchFamily="34" charset="0"/>
              </a:rPr>
              <a:t>The step from data to information – example mobility</a:t>
            </a:r>
            <a:endParaRPr lang="en-US" sz="3800">
              <a:solidFill>
                <a:schemeClr val="accent2"/>
              </a:solidFill>
              <a:latin typeface="Arial" pitchFamily="34" charset="0"/>
              <a:ea typeface="+mj-ea"/>
              <a:cs typeface="Arial" pitchFamily="34" charset="0"/>
            </a:endParaRPr>
          </a:p>
        </p:txBody>
      </p:sp>
      <p:pic>
        <p:nvPicPr>
          <p:cNvPr id="7" name="Picture 3" descr="M:\MVG\Pendling\Kom_pendling\Utdata_Mellanresultat-Visualisering\Linjer\riket-3klasser-v1.png"/>
          <p:cNvPicPr>
            <a:picLocks noChangeAspect="1" noChangeArrowheads="1"/>
          </p:cNvPicPr>
          <p:nvPr/>
        </p:nvPicPr>
        <p:blipFill>
          <a:blip r:embed="rId2" cstate="screen"/>
          <a:srcRect/>
          <a:stretch>
            <a:fillRect/>
          </a:stretch>
        </p:blipFill>
        <p:spPr bwMode="auto">
          <a:xfrm>
            <a:off x="4499992" y="1340768"/>
            <a:ext cx="3948099" cy="3948100"/>
          </a:xfrm>
          <a:prstGeom prst="rect">
            <a:avLst/>
          </a:prstGeom>
          <a:ln>
            <a:noFill/>
          </a:ln>
          <a:effectLst>
            <a:outerShdw blurRad="292100" dist="139700" dir="2700000" algn="tl" rotWithShape="0">
              <a:srgbClr val="333333">
                <a:alpha val="65000"/>
              </a:srgbClr>
            </a:outerShdw>
          </a:effectLst>
        </p:spPr>
      </p:pic>
      <p:pic>
        <p:nvPicPr>
          <p:cNvPr id="9" name="Bildobjekt 8" descr="M:\MVG\Pendling\Kom_pendling\Utdata_Mellanresultat-Visualisering\Linjer\Län10-försök1.png"/>
          <p:cNvPicPr/>
          <p:nvPr/>
        </p:nvPicPr>
        <p:blipFill>
          <a:blip r:embed="rId3" cstate="screen"/>
          <a:srcRect/>
          <a:stretch>
            <a:fillRect/>
          </a:stretch>
        </p:blipFill>
        <p:spPr bwMode="auto">
          <a:xfrm>
            <a:off x="1331640" y="1844824"/>
            <a:ext cx="4392488" cy="3744416"/>
          </a:xfrm>
          <a:prstGeom prst="rect">
            <a:avLst/>
          </a:prstGeom>
          <a:ln>
            <a:noFill/>
          </a:ln>
          <a:effectLst>
            <a:outerShdw blurRad="292100" dist="139700" dir="2700000" algn="tl" rotWithShape="0">
              <a:srgbClr val="333333">
                <a:alpha val="65000"/>
              </a:srgbClr>
            </a:outerShdw>
          </a:effectLst>
        </p:spPr>
      </p:pic>
      <p:sp>
        <p:nvSpPr>
          <p:cNvPr id="10" name="textruta 9"/>
          <p:cNvSpPr txBox="1"/>
          <p:nvPr/>
        </p:nvSpPr>
        <p:spPr>
          <a:xfrm>
            <a:off x="1547664" y="5949280"/>
            <a:ext cx="5020926" cy="338554"/>
          </a:xfrm>
          <a:prstGeom prst="rect">
            <a:avLst/>
          </a:prstGeom>
          <a:noFill/>
        </p:spPr>
        <p:txBody>
          <a:bodyPr wrap="none" rtlCol="0">
            <a:spAutoFit/>
          </a:bodyPr>
          <a:lstStyle/>
          <a:p>
            <a:r>
              <a:rPr lang="en-US" sz="1600" smtClean="0">
                <a:latin typeface="Arial" pitchFamily="34" charset="0"/>
                <a:cs typeface="Arial" pitchFamily="34" charset="0"/>
              </a:rPr>
              <a:t>Data is rich – how to realise the information potential?</a:t>
            </a:r>
            <a:endParaRPr lang="en-US" sz="160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en-US" dirty="0" smtClean="0"/>
              <a:t>Challenges for official statistics</a:t>
            </a:r>
            <a:endParaRPr lang="en-US" dirty="0"/>
          </a:p>
        </p:txBody>
      </p:sp>
      <p:sp>
        <p:nvSpPr>
          <p:cNvPr id="3" name="Platshållare för innehåll 2"/>
          <p:cNvSpPr>
            <a:spLocks noGrp="1"/>
          </p:cNvSpPr>
          <p:nvPr>
            <p:ph idx="1"/>
          </p:nvPr>
        </p:nvSpPr>
        <p:spPr/>
        <p:txBody>
          <a:bodyPr>
            <a:normAutofit/>
          </a:bodyPr>
          <a:lstStyle/>
          <a:p>
            <a:r>
              <a:rPr lang="en-US" dirty="0" smtClean="0"/>
              <a:t>UNECE: “</a:t>
            </a:r>
            <a:r>
              <a:rPr lang="en-GB" dirty="0"/>
              <a:t>What does “Big Data” mean for official statistics?” Conference of European </a:t>
            </a:r>
            <a:r>
              <a:rPr lang="en-GB" dirty="0" smtClean="0"/>
              <a:t>Statisticians</a:t>
            </a:r>
          </a:p>
          <a:p>
            <a:pPr lvl="1"/>
            <a:r>
              <a:rPr lang="en-GB" sz="2400" dirty="0" smtClean="0"/>
              <a:t>Legislative</a:t>
            </a:r>
            <a:endParaRPr lang="sv-SE" sz="2000" dirty="0"/>
          </a:p>
          <a:p>
            <a:pPr lvl="1"/>
            <a:r>
              <a:rPr lang="en-GB" sz="2400" dirty="0" smtClean="0"/>
              <a:t>Privacy</a:t>
            </a:r>
            <a:endParaRPr lang="sv-SE" sz="2000" dirty="0"/>
          </a:p>
          <a:p>
            <a:pPr lvl="1"/>
            <a:r>
              <a:rPr lang="en-GB" sz="2400" dirty="0" smtClean="0"/>
              <a:t>Financial</a:t>
            </a:r>
            <a:endParaRPr lang="sv-SE" sz="2000" dirty="0"/>
          </a:p>
          <a:p>
            <a:pPr lvl="1"/>
            <a:r>
              <a:rPr lang="en-GB" sz="2400" dirty="0" smtClean="0"/>
              <a:t>Management</a:t>
            </a:r>
            <a:endParaRPr lang="sv-SE" sz="2000" dirty="0"/>
          </a:p>
          <a:p>
            <a:pPr lvl="1"/>
            <a:r>
              <a:rPr lang="en-GB" sz="2400" dirty="0" smtClean="0"/>
              <a:t>Methodological</a:t>
            </a:r>
            <a:endParaRPr lang="sv-SE" sz="2000" dirty="0"/>
          </a:p>
          <a:p>
            <a:pPr lvl="1"/>
            <a:r>
              <a:rPr lang="en-GB" sz="2400" dirty="0" smtClean="0"/>
              <a:t>Technological</a:t>
            </a:r>
            <a:endParaRPr lang="en-US" sz="2000" dirty="0" smtClean="0"/>
          </a:p>
          <a:p>
            <a:r>
              <a:rPr lang="en-US" dirty="0" smtClean="0"/>
              <a:t>Other criteria of quality for official statistics, i.e. Code of Practice</a:t>
            </a:r>
          </a:p>
          <a:p>
            <a:pPr lvl="1"/>
            <a:endParaRPr lang="en-US" sz="2400" dirty="0"/>
          </a:p>
          <a:p>
            <a:endParaRPr lang="sv-SE" dirty="0"/>
          </a:p>
        </p:txBody>
      </p:sp>
    </p:spTree>
    <p:extLst>
      <p:ext uri="{BB962C8B-B14F-4D97-AF65-F5344CB8AC3E}">
        <p14:creationId xmlns:p14="http://schemas.microsoft.com/office/powerpoint/2010/main" val="1230615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Challenges, </a:t>
            </a:r>
            <a:r>
              <a:rPr lang="sv-SE" dirty="0" err="1" smtClean="0"/>
              <a:t>cont</a:t>
            </a:r>
            <a:r>
              <a:rPr lang="sv-SE" dirty="0" smtClean="0"/>
              <a:t>.</a:t>
            </a:r>
            <a:endParaRPr lang="sv-SE" dirty="0"/>
          </a:p>
        </p:txBody>
      </p:sp>
      <p:sp>
        <p:nvSpPr>
          <p:cNvPr id="3" name="Platshållare för innehåll 2"/>
          <p:cNvSpPr>
            <a:spLocks noGrp="1"/>
          </p:cNvSpPr>
          <p:nvPr>
            <p:ph idx="1"/>
          </p:nvPr>
        </p:nvSpPr>
        <p:spPr>
          <a:xfrm>
            <a:off x="1256370" y="1600200"/>
            <a:ext cx="7430429" cy="4853136"/>
          </a:xfrm>
        </p:spPr>
        <p:txBody>
          <a:bodyPr>
            <a:normAutofit/>
          </a:bodyPr>
          <a:lstStyle/>
          <a:p>
            <a:r>
              <a:rPr lang="en-US" dirty="0"/>
              <a:t>“The real challenge lies in the methodology to transform the raw internet data into representative and quality statistics” </a:t>
            </a:r>
            <a:r>
              <a:rPr lang="en-US" dirty="0" smtClean="0"/>
              <a:t>(</a:t>
            </a:r>
            <a:r>
              <a:rPr lang="en-US" dirty="0" err="1" smtClean="0"/>
              <a:t>Heerschap</a:t>
            </a:r>
            <a:r>
              <a:rPr lang="en-US" dirty="0" smtClean="0"/>
              <a:t> 2013)</a:t>
            </a:r>
            <a:endParaRPr lang="en-US" dirty="0"/>
          </a:p>
          <a:p>
            <a:r>
              <a:rPr lang="en-US" dirty="0"/>
              <a:t>What does Big Data mean for…</a:t>
            </a:r>
          </a:p>
          <a:p>
            <a:pPr lvl="1"/>
            <a:r>
              <a:rPr lang="en-US" dirty="0"/>
              <a:t>Representativeness of data, inference, estimation, bias, etc.</a:t>
            </a:r>
          </a:p>
          <a:p>
            <a:pPr lvl="1"/>
            <a:r>
              <a:rPr lang="en-US" dirty="0"/>
              <a:t>Metadata, descriptions of processes and variables, classification, transparency and traceability</a:t>
            </a:r>
          </a:p>
          <a:p>
            <a:pPr lvl="1"/>
            <a:r>
              <a:rPr lang="en-US" dirty="0"/>
              <a:t>Stability over time</a:t>
            </a:r>
          </a:p>
          <a:p>
            <a:pPr lvl="1"/>
            <a:r>
              <a:rPr lang="en-US" dirty="0"/>
              <a:t>Noise</a:t>
            </a:r>
          </a:p>
          <a:p>
            <a:pPr lvl="1"/>
            <a:r>
              <a:rPr lang="en-US" dirty="0"/>
              <a:t>Objectivity and </a:t>
            </a:r>
            <a:r>
              <a:rPr lang="en-US" dirty="0" smtClean="0"/>
              <a:t>trust</a:t>
            </a:r>
          </a:p>
          <a:p>
            <a:pPr marL="0" indent="0">
              <a:buNone/>
            </a:pPr>
            <a:endParaRPr lang="en-US" dirty="0" smtClean="0"/>
          </a:p>
        </p:txBody>
      </p:sp>
    </p:spTree>
    <p:extLst>
      <p:ext uri="{BB962C8B-B14F-4D97-AF65-F5344CB8AC3E}">
        <p14:creationId xmlns:p14="http://schemas.microsoft.com/office/powerpoint/2010/main" val="3625269778"/>
      </p:ext>
    </p:extLst>
  </p:cSld>
  <p:clrMapOvr>
    <a:masterClrMapping/>
  </p:clrMapOvr>
</p:sld>
</file>

<file path=ppt/theme/theme1.xml><?xml version="1.0" encoding="utf-8"?>
<a:theme xmlns:a="http://schemas.openxmlformats.org/drawingml/2006/main" name="SCB-Mall 2010">
  <a:themeElements>
    <a:clrScheme name="SCB">
      <a:dk1>
        <a:sysClr val="windowText" lastClr="000000"/>
      </a:dk1>
      <a:lt1>
        <a:sysClr val="window" lastClr="FFFFFF"/>
      </a:lt1>
      <a:dk2>
        <a:srgbClr val="1F497D"/>
      </a:dk2>
      <a:lt2>
        <a:srgbClr val="EEECE1"/>
      </a:lt2>
      <a:accent1>
        <a:srgbClr val="EC9210"/>
      </a:accent1>
      <a:accent2>
        <a:srgbClr val="828282"/>
      </a:accent2>
      <a:accent3>
        <a:srgbClr val="F0F0F0"/>
      </a:accent3>
      <a:accent4>
        <a:srgbClr val="078693"/>
      </a:accent4>
      <a:accent5>
        <a:srgbClr val="7F942C"/>
      </a:accent5>
      <a:accent6>
        <a:srgbClr val="71277A"/>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200"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SCB-Mall 2010</Template>
  <TotalTime>1096</TotalTime>
  <Words>574</Words>
  <Application>Microsoft Macintosh PowerPoint</Application>
  <PresentationFormat>On-screen Show (4:3)</PresentationFormat>
  <Paragraphs>57</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SCB-Mall 2010</vt:lpstr>
      <vt:lpstr>Big Data viewed from a Statistics Office    </vt:lpstr>
      <vt:lpstr>Big Data as a source for official statistics</vt:lpstr>
      <vt:lpstr>Uses at Statistics Sweden</vt:lpstr>
      <vt:lpstr>Strategic innovation agenda for big data analytics </vt:lpstr>
      <vt:lpstr>PowerPoint Presentation</vt:lpstr>
      <vt:lpstr>Development of geoanalytics</vt:lpstr>
      <vt:lpstr>PowerPoint Presentation</vt:lpstr>
      <vt:lpstr>Challenges for official statistics</vt:lpstr>
      <vt:lpstr>Challenges, cont.</vt:lpstr>
      <vt:lpstr>What next?</vt:lpstr>
      <vt:lpstr>PowerPoint Presentation</vt:lpstr>
    </vt:vector>
  </TitlesOfParts>
  <Company>SCB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Geostatistik och registerdata i FoI-agendorna</dc:title>
  <dc:creator>scbjemo</dc:creator>
  <cp:lastModifiedBy>Karin Abbor-Svensson</cp:lastModifiedBy>
  <cp:revision>74</cp:revision>
  <dcterms:created xsi:type="dcterms:W3CDTF">2013-01-21T10:21:23Z</dcterms:created>
  <dcterms:modified xsi:type="dcterms:W3CDTF">2015-05-08T12:50:17Z</dcterms:modified>
</cp:coreProperties>
</file>