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0" r:id="rId3"/>
    <p:sldId id="301" r:id="rId4"/>
    <p:sldId id="298" r:id="rId5"/>
    <p:sldId id="303" r:id="rId6"/>
    <p:sldId id="324" r:id="rId7"/>
    <p:sldId id="311" r:id="rId8"/>
    <p:sldId id="319" r:id="rId9"/>
    <p:sldId id="315" r:id="rId10"/>
    <p:sldId id="306" r:id="rId11"/>
    <p:sldId id="320" r:id="rId12"/>
    <p:sldId id="297" r:id="rId13"/>
    <p:sldId id="318" r:id="rId14"/>
    <p:sldId id="288" r:id="rId15"/>
    <p:sldId id="323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ire Melamed" initials="CM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5A2C"/>
    <a:srgbClr val="DB981B"/>
    <a:srgbClr val="0199A2"/>
    <a:srgbClr val="392E2C"/>
    <a:srgbClr val="524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83126" autoAdjust="0"/>
  </p:normalViewPr>
  <p:slideViewPr>
    <p:cSldViewPr>
      <p:cViewPr varScale="1">
        <p:scale>
          <a:sx n="85" d="100"/>
          <a:sy n="85" d="100"/>
        </p:scale>
        <p:origin x="-155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10"/>
    </p:cViewPr>
  </p:sorterViewPr>
  <p:notesViewPr>
    <p:cSldViewPr>
      <p:cViewPr varScale="1">
        <p:scale>
          <a:sx n="68" d="100"/>
          <a:sy n="68" d="100"/>
        </p:scale>
        <p:origin x="-2778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55F0A6-5533-47D6-BC22-8B9B0A11B985}" type="datetimeFigureOut">
              <a:rPr lang="en-US" smtClean="0"/>
              <a:t>08/05/15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9EC583-8786-480C-A73C-1A4A25126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10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F36DB-FB83-4E57-813C-455483306390}" type="datetimeFigureOut">
              <a:rPr lang="en-US" smtClean="0"/>
              <a:t>08/05/15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FC414-AE16-4BD8-B7B5-312B05BB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69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C414-AE16-4BD8-B7B5-312B05BB1E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23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C414-AE16-4BD8-B7B5-312B05BB1E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95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C414-AE16-4BD8-B7B5-312B05BB1E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95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C414-AE16-4BD8-B7B5-312B05BB1E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36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C414-AE16-4BD8-B7B5-312B05BB1E4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38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C414-AE16-4BD8-B7B5-312B05BB1E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22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C414-AE16-4BD8-B7B5-312B05BB1E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22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C414-AE16-4BD8-B7B5-312B05BB1E4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5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C414-AE16-4BD8-B7B5-312B05BB1E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38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C414-AE16-4BD8-B7B5-312B05BB1E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0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C414-AE16-4BD8-B7B5-312B05BB1E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95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C414-AE16-4BD8-B7B5-312B05BB1E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01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C414-AE16-4BD8-B7B5-312B05BB1E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16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C414-AE16-4BD8-B7B5-312B05BB1E4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38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C414-AE16-4BD8-B7B5-312B05BB1E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55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AAFD-A476-4E99-ACE2-E0A0D7B490A8}" type="datetimeFigureOut">
              <a:rPr lang="en-GB" smtClean="0"/>
              <a:t>08/05/15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CBBA-7438-4056-94E1-451B37BE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02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AAFD-A476-4E99-ACE2-E0A0D7B490A8}" type="datetimeFigureOut">
              <a:rPr lang="en-GB" smtClean="0"/>
              <a:t>08/05/15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CBBA-7438-4056-94E1-451B37BE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85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AAFD-A476-4E99-ACE2-E0A0D7B490A8}" type="datetimeFigureOut">
              <a:rPr lang="en-GB" smtClean="0"/>
              <a:t>08/05/15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CBBA-7438-4056-94E1-451B37BE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03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99A2"/>
                </a:solidFill>
              </a:defRPr>
            </a:lvl1pPr>
            <a:lvl2pPr>
              <a:defRPr>
                <a:solidFill>
                  <a:srgbClr val="BD5A2C"/>
                </a:solidFill>
              </a:defRPr>
            </a:lvl2pPr>
            <a:lvl4pPr>
              <a:defRPr>
                <a:solidFill>
                  <a:srgbClr val="DB981B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AAFD-A476-4E99-ACE2-E0A0D7B490A8}" type="datetimeFigureOut">
              <a:rPr lang="en-GB" smtClean="0"/>
              <a:t>08/05/15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CBBA-7438-4056-94E1-451B37BE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901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AAFD-A476-4E99-ACE2-E0A0D7B490A8}" type="datetimeFigureOut">
              <a:rPr lang="en-GB" smtClean="0"/>
              <a:t>08/05/15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CBBA-7438-4056-94E1-451B37BE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98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AAFD-A476-4E99-ACE2-E0A0D7B490A8}" type="datetimeFigureOut">
              <a:rPr lang="en-GB" smtClean="0"/>
              <a:t>08/05/15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CBBA-7438-4056-94E1-451B37BE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56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AAFD-A476-4E99-ACE2-E0A0D7B490A8}" type="datetimeFigureOut">
              <a:rPr lang="en-GB" smtClean="0"/>
              <a:t>08/05/15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CBBA-7438-4056-94E1-451B37BE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6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AAFD-A476-4E99-ACE2-E0A0D7B490A8}" type="datetimeFigureOut">
              <a:rPr lang="en-GB" smtClean="0"/>
              <a:t>08/05/15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CBBA-7438-4056-94E1-451B37BE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95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AAFD-A476-4E99-ACE2-E0A0D7B490A8}" type="datetimeFigureOut">
              <a:rPr lang="en-GB" smtClean="0"/>
              <a:t>08/05/15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CBBA-7438-4056-94E1-451B37BE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36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AAFD-A476-4E99-ACE2-E0A0D7B490A8}" type="datetimeFigureOut">
              <a:rPr lang="en-GB" smtClean="0"/>
              <a:t>08/05/15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CBBA-7438-4056-94E1-451B37BE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93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AAFD-A476-4E99-ACE2-E0A0D7B490A8}" type="datetimeFigureOut">
              <a:rPr lang="en-GB" smtClean="0"/>
              <a:t>08/05/15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CBBA-7438-4056-94E1-451B37BE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95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9000" r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4028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5943600"/>
              <a:ext cx="72390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0201"/>
            <a:ext cx="7391400" cy="426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48400"/>
            <a:ext cx="17526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4AAFD-A476-4E99-ACE2-E0A0D7B490A8}" type="datetimeFigureOut">
              <a:rPr lang="en-GB" smtClean="0"/>
              <a:t>08/05/15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1430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7CBBA-7438-4056-94E1-451B37BE0A4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162800" cy="880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9" t="73425" b="8858"/>
          <a:stretch/>
        </p:blipFill>
        <p:spPr>
          <a:xfrm>
            <a:off x="7747348" y="152400"/>
            <a:ext cx="1754713" cy="107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1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52434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199A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BD5A2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2434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DB981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447800"/>
            <a:ext cx="5715000" cy="1470025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Viva la </a:t>
            </a:r>
            <a:r>
              <a:rPr lang="en-US" sz="4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revolución?</a:t>
            </a:r>
            <a:endParaRPr lang="en-US" sz="48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1672" y="2438400"/>
            <a:ext cx="5770684" cy="22098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Harnessing the Data Revolution</a:t>
            </a:r>
            <a:r>
              <a:rPr lang="en-GB" sz="2800" dirty="0"/>
              <a:t> </a:t>
            </a:r>
            <a:endParaRPr lang="en-GB" sz="2800" dirty="0" smtClean="0"/>
          </a:p>
          <a:p>
            <a:pPr marL="177800"/>
            <a:r>
              <a:rPr lang="en-GB" sz="2800" dirty="0" smtClean="0"/>
              <a:t>for Good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5242847"/>
            <a:ext cx="569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Eva.Jespersen@undp.org, @</a:t>
            </a:r>
            <a:r>
              <a:rPr lang="en-US" dirty="0" err="1" smtClean="0"/>
              <a:t>undphdr</a:t>
            </a:r>
            <a:r>
              <a:rPr lang="en-US" dirty="0" smtClean="0"/>
              <a:t>, May 2015</a:t>
            </a:r>
            <a:br>
              <a:rPr lang="en-US" dirty="0" smtClean="0"/>
            </a:br>
            <a:r>
              <a:rPr lang="en-US" dirty="0" smtClean="0"/>
              <a:t>Human Development Report Office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2" y="1847165"/>
            <a:ext cx="2761204" cy="371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1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918" y="381000"/>
            <a:ext cx="5943600" cy="880736"/>
          </a:xfrm>
        </p:spPr>
        <p:txBody>
          <a:bodyPr>
            <a:normAutofit fontScale="90000"/>
          </a:bodyPr>
          <a:lstStyle/>
          <a:p>
            <a:pPr marL="1081088" indent="-904875">
              <a:tabLst>
                <a:tab pos="987425" algn="l"/>
                <a:tab pos="1163638" algn="l"/>
              </a:tabLst>
            </a:pPr>
            <a:r>
              <a:rPr lang="en-US" dirty="0"/>
              <a:t>Data </a:t>
            </a:r>
            <a:r>
              <a:rPr lang="en-US" dirty="0" smtClean="0"/>
              <a:t>Revolution +/- 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8305800" cy="426719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BD5A2C"/>
                </a:solidFill>
              </a:rPr>
              <a:t>Big Data </a:t>
            </a:r>
            <a:r>
              <a:rPr lang="en-US" sz="2800" b="1" dirty="0">
                <a:solidFill>
                  <a:srgbClr val="BD5A2C"/>
                </a:solidFill>
              </a:rPr>
              <a:t>sets are massive </a:t>
            </a:r>
            <a:r>
              <a:rPr lang="en-US" sz="2800" dirty="0">
                <a:solidFill>
                  <a:srgbClr val="BD5A2C"/>
                </a:solidFill>
              </a:rPr>
              <a:t>but can be</a:t>
            </a:r>
          </a:p>
          <a:p>
            <a:pPr marL="939800" indent="0">
              <a:buNone/>
            </a:pPr>
            <a:r>
              <a:rPr lang="en-US" sz="2800" dirty="0">
                <a:solidFill>
                  <a:srgbClr val="BD5A2C"/>
                </a:solidFill>
              </a:rPr>
              <a:t>massively </a:t>
            </a:r>
            <a:r>
              <a:rPr lang="en-US" sz="2800" b="1" dirty="0" smtClean="0">
                <a:solidFill>
                  <a:srgbClr val="BD5A2C"/>
                </a:solidFill>
              </a:rPr>
              <a:t>biased </a:t>
            </a:r>
            <a:r>
              <a:rPr lang="en-US" sz="2800" dirty="0" smtClean="0">
                <a:solidFill>
                  <a:srgbClr val="BD5A2C"/>
                </a:solidFill>
              </a:rPr>
              <a:t>(selection bias etc.)</a:t>
            </a:r>
            <a:endParaRPr lang="en-US" sz="2800" dirty="0">
              <a:solidFill>
                <a:srgbClr val="BD5A2C"/>
              </a:solidFill>
            </a:endParaRPr>
          </a:p>
          <a:p>
            <a:pPr marL="939800" indent="0">
              <a:buNone/>
            </a:pPr>
            <a:r>
              <a:rPr lang="en-US" sz="2800" dirty="0">
                <a:solidFill>
                  <a:srgbClr val="BD5A2C"/>
                </a:solidFill>
              </a:rPr>
              <a:t>massively </a:t>
            </a:r>
            <a:r>
              <a:rPr lang="en-US" sz="2800" b="1" dirty="0">
                <a:solidFill>
                  <a:srgbClr val="BD5A2C"/>
                </a:solidFill>
              </a:rPr>
              <a:t>hard to manage or analyse, and store</a:t>
            </a:r>
            <a:r>
              <a:rPr lang="en-US" sz="2800" dirty="0">
                <a:solidFill>
                  <a:srgbClr val="BD5A2C"/>
                </a:solidFill>
              </a:rPr>
              <a:t>.  </a:t>
            </a:r>
          </a:p>
          <a:p>
            <a:r>
              <a:rPr lang="en-US" sz="2800" dirty="0" smtClean="0">
                <a:solidFill>
                  <a:srgbClr val="BD5A2C"/>
                </a:solidFill>
              </a:rPr>
              <a:t>Big data can create big distractions: managing a world of information overload?</a:t>
            </a:r>
          </a:p>
          <a:p>
            <a:r>
              <a:rPr lang="en-US" sz="2800" dirty="0" smtClean="0">
                <a:solidFill>
                  <a:srgbClr val="BD5A2C"/>
                </a:solidFill>
              </a:rPr>
              <a:t>Stats development and analysis </a:t>
            </a:r>
            <a:r>
              <a:rPr lang="en-US" sz="2800" dirty="0">
                <a:solidFill>
                  <a:srgbClr val="BD5A2C"/>
                </a:solidFill>
              </a:rPr>
              <a:t>requires </a:t>
            </a:r>
            <a:r>
              <a:rPr lang="en-US" sz="2800" dirty="0" smtClean="0">
                <a:solidFill>
                  <a:srgbClr val="BD5A2C"/>
                </a:solidFill>
              </a:rPr>
              <a:t>also </a:t>
            </a:r>
            <a:r>
              <a:rPr lang="en-US" sz="2800" b="1" dirty="0" smtClean="0">
                <a:solidFill>
                  <a:srgbClr val="BD5A2C"/>
                </a:solidFill>
              </a:rPr>
              <a:t>new </a:t>
            </a:r>
            <a:r>
              <a:rPr lang="en-US" sz="2800" b="1" dirty="0">
                <a:solidFill>
                  <a:srgbClr val="BD5A2C"/>
                </a:solidFill>
              </a:rPr>
              <a:t>techniques, </a:t>
            </a:r>
            <a:r>
              <a:rPr lang="en-US" sz="2800" b="1" dirty="0" smtClean="0">
                <a:solidFill>
                  <a:srgbClr val="BD5A2C"/>
                </a:solidFill>
              </a:rPr>
              <a:t>equipment</a:t>
            </a:r>
            <a:r>
              <a:rPr lang="en-US" sz="2800" dirty="0" smtClean="0">
                <a:solidFill>
                  <a:srgbClr val="BD5A2C"/>
                </a:solidFill>
              </a:rPr>
              <a:t>, and </a:t>
            </a:r>
            <a:r>
              <a:rPr lang="en-US" sz="2800" b="1" dirty="0" smtClean="0">
                <a:solidFill>
                  <a:srgbClr val="BD5A2C"/>
                </a:solidFill>
              </a:rPr>
              <a:t>legislation</a:t>
            </a:r>
            <a:r>
              <a:rPr lang="en-US" sz="2800" dirty="0" smtClean="0">
                <a:solidFill>
                  <a:srgbClr val="BD5A2C"/>
                </a:solidFill>
              </a:rPr>
              <a:t> </a:t>
            </a:r>
            <a:r>
              <a:rPr lang="en-US" sz="2800" dirty="0" err="1" smtClean="0">
                <a:solidFill>
                  <a:srgbClr val="BD5A2C"/>
                </a:solidFill>
              </a:rPr>
              <a:t>etc</a:t>
            </a:r>
            <a:r>
              <a:rPr lang="en-US" sz="2800" dirty="0" smtClean="0">
                <a:solidFill>
                  <a:srgbClr val="BD5A2C"/>
                </a:solidFill>
              </a:rPr>
              <a:t>: resources and capacity</a:t>
            </a:r>
          </a:p>
        </p:txBody>
      </p:sp>
      <p:pic>
        <p:nvPicPr>
          <p:cNvPr id="5" name="Picture 2" descr="D:\Thomas\Desktop\strength-from-weak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91" y="5251704"/>
            <a:ext cx="1295400" cy="160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6179543"/>
            <a:ext cx="4616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524340"/>
                </a:solidFill>
                <a:latin typeface="+mj-lt"/>
                <a:ea typeface="+mj-ea"/>
                <a:cs typeface="+mj-cs"/>
              </a:rPr>
              <a:t>Visible weaknesses </a:t>
            </a:r>
            <a:endParaRPr lang="fr-FR" sz="3600" b="1" dirty="0">
              <a:solidFill>
                <a:srgbClr val="52434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123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Revolution - </a:t>
            </a:r>
            <a:r>
              <a:rPr lang="en-US" dirty="0" smtClean="0"/>
              <a:t>areas for development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6710" y="4724400"/>
            <a:ext cx="2117289" cy="213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001000" cy="441959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BD5A2C"/>
                </a:solidFill>
              </a:rPr>
              <a:t>Protecting privacy </a:t>
            </a:r>
            <a:r>
              <a:rPr lang="en-US" sz="2800" dirty="0" smtClean="0">
                <a:solidFill>
                  <a:srgbClr val="BD5A2C"/>
                </a:solidFill>
              </a:rPr>
              <a:t>&amp; ensuring </a:t>
            </a:r>
            <a:r>
              <a:rPr lang="en-US" sz="2800" b="1" dirty="0" smtClean="0">
                <a:solidFill>
                  <a:srgbClr val="BD5A2C"/>
                </a:solidFill>
              </a:rPr>
              <a:t>data are </a:t>
            </a:r>
            <a:r>
              <a:rPr lang="en-US" sz="2800" b="1" dirty="0">
                <a:solidFill>
                  <a:srgbClr val="BD5A2C"/>
                </a:solidFill>
              </a:rPr>
              <a:t>used </a:t>
            </a:r>
            <a:r>
              <a:rPr lang="en-US" sz="2800" b="1" dirty="0" smtClean="0">
                <a:solidFill>
                  <a:srgbClr val="BD5A2C"/>
                </a:solidFill>
              </a:rPr>
              <a:t>only for good</a:t>
            </a:r>
            <a:r>
              <a:rPr lang="en-US" sz="2800" dirty="0">
                <a:solidFill>
                  <a:srgbClr val="BD5A2C"/>
                </a:solidFill>
              </a:rPr>
              <a:t>  </a:t>
            </a:r>
            <a:endParaRPr lang="en-US" sz="2800" dirty="0" smtClean="0">
              <a:solidFill>
                <a:srgbClr val="BD5A2C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BD5A2C"/>
                </a:solidFill>
              </a:rPr>
              <a:t>Attention to sources and provenance 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BD5A2C"/>
                </a:solidFill>
              </a:rPr>
              <a:t>Addressing tensions </a:t>
            </a:r>
            <a:r>
              <a:rPr lang="en-US" sz="2800" b="1" dirty="0" smtClean="0">
                <a:solidFill>
                  <a:srgbClr val="BD5A2C"/>
                </a:solidFill>
              </a:rPr>
              <a:t>between </a:t>
            </a:r>
            <a:r>
              <a:rPr lang="en-US" sz="2800" b="1" dirty="0">
                <a:solidFill>
                  <a:srgbClr val="BD5A2C"/>
                </a:solidFill>
              </a:rPr>
              <a:t>NSOs and big data </a:t>
            </a:r>
            <a:r>
              <a:rPr lang="en-US" sz="2800" b="1" dirty="0" smtClean="0">
                <a:solidFill>
                  <a:srgbClr val="BD5A2C"/>
                </a:solidFill>
              </a:rPr>
              <a:t>users &amp; providers </a:t>
            </a:r>
            <a:r>
              <a:rPr lang="en-US" sz="2800" dirty="0" smtClean="0">
                <a:solidFill>
                  <a:srgbClr val="BD5A2C"/>
                </a:solidFill>
              </a:rPr>
              <a:t>(Tanzania)</a:t>
            </a:r>
            <a:r>
              <a:rPr lang="en-US" sz="2800" dirty="0">
                <a:solidFill>
                  <a:srgbClr val="BD5A2C"/>
                </a:solidFill>
              </a:rPr>
              <a:t>  </a:t>
            </a:r>
            <a:endParaRPr lang="en-US" sz="2800" dirty="0" smtClean="0">
              <a:solidFill>
                <a:srgbClr val="BD5A2C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BD5A2C"/>
                </a:solidFill>
              </a:rPr>
              <a:t>Developing new </a:t>
            </a:r>
            <a:r>
              <a:rPr lang="en-US" sz="2800" dirty="0">
                <a:solidFill>
                  <a:srgbClr val="BD5A2C"/>
                </a:solidFill>
              </a:rPr>
              <a:t>collaboration (e.g. DANE Colombia)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BD5A2C"/>
                </a:solidFill>
              </a:rPr>
              <a:t>Data rich or data poor: breaking a  </a:t>
            </a:r>
            <a:r>
              <a:rPr lang="en-US" sz="2800" b="1" dirty="0" smtClean="0">
                <a:solidFill>
                  <a:srgbClr val="BD5A2C"/>
                </a:solidFill>
              </a:rPr>
              <a:t>worsening </a:t>
            </a:r>
            <a:r>
              <a:rPr lang="en-US" sz="2800" b="1" dirty="0">
                <a:solidFill>
                  <a:srgbClr val="BD5A2C"/>
                </a:solidFill>
              </a:rPr>
              <a:t>inequality of </a:t>
            </a:r>
            <a:r>
              <a:rPr lang="en-US" sz="2800" b="1" dirty="0" smtClean="0">
                <a:solidFill>
                  <a:srgbClr val="BD5A2C"/>
                </a:solidFill>
              </a:rPr>
              <a:t>information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800" b="1" dirty="0">
              <a:solidFill>
                <a:srgbClr val="BD5A2C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68181"/>
            <a:ext cx="1454121" cy="14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53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Cooperation</a:t>
            </a:r>
            <a:endParaRPr lang="en-GB" dirty="0"/>
          </a:p>
        </p:txBody>
      </p:sp>
      <p:pic>
        <p:nvPicPr>
          <p:cNvPr id="5" name="Picture 3" descr="D:\Thomas\Desktop\dataviz worl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59846"/>
            <a:ext cx="7239001" cy="402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57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(IEAG) Data Revolution for Sustainable Development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524001"/>
            <a:ext cx="7467600" cy="4343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600" dirty="0" smtClean="0"/>
              <a:t>The </a:t>
            </a:r>
            <a:r>
              <a:rPr lang="en-US" sz="2600" dirty="0"/>
              <a:t>integration of </a:t>
            </a:r>
            <a:r>
              <a:rPr lang="en-US" sz="2600" dirty="0" smtClean="0"/>
              <a:t>new </a:t>
            </a:r>
            <a:r>
              <a:rPr lang="en-US" sz="2600" dirty="0"/>
              <a:t>data with traditional data </a:t>
            </a:r>
            <a:r>
              <a:rPr lang="en-US" sz="2600" dirty="0" smtClean="0"/>
              <a:t> for more </a:t>
            </a:r>
            <a:r>
              <a:rPr lang="en-US" sz="2600" b="1" dirty="0" smtClean="0"/>
              <a:t>quality, detailed</a:t>
            </a:r>
            <a:r>
              <a:rPr lang="en-US" sz="2600" b="1" dirty="0"/>
              <a:t>, timely and relevant</a:t>
            </a:r>
            <a:r>
              <a:rPr lang="en-US" sz="2600" dirty="0"/>
              <a:t> </a:t>
            </a:r>
            <a:r>
              <a:rPr lang="en-US" sz="2600" dirty="0" smtClean="0"/>
              <a:t>information; </a:t>
            </a:r>
          </a:p>
          <a:p>
            <a:pPr>
              <a:spcBef>
                <a:spcPts val="0"/>
              </a:spcBef>
              <a:defRPr/>
            </a:pPr>
            <a:r>
              <a:rPr lang="en-US" sz="2600" dirty="0" smtClean="0"/>
              <a:t>Greater </a:t>
            </a:r>
            <a:r>
              <a:rPr lang="en-US" sz="2600" b="1" dirty="0" smtClean="0"/>
              <a:t>openness </a:t>
            </a:r>
            <a:r>
              <a:rPr lang="en-US" sz="2600" b="1" dirty="0"/>
              <a:t>and transparency</a:t>
            </a:r>
            <a:r>
              <a:rPr lang="en-US" sz="2600" dirty="0"/>
              <a:t>, </a:t>
            </a:r>
            <a:r>
              <a:rPr lang="en-US" sz="2600" dirty="0" smtClean="0"/>
              <a:t>without invasion </a:t>
            </a:r>
            <a:r>
              <a:rPr lang="en-US" sz="2600" dirty="0"/>
              <a:t>of privacy and abuse of human </a:t>
            </a:r>
            <a:r>
              <a:rPr lang="en-US" sz="2600" dirty="0" smtClean="0"/>
              <a:t>rights</a:t>
            </a:r>
          </a:p>
          <a:p>
            <a:pPr>
              <a:spcBef>
                <a:spcPts val="0"/>
              </a:spcBef>
              <a:defRPr/>
            </a:pPr>
            <a:r>
              <a:rPr lang="en-US" sz="2600" b="1" dirty="0" err="1" smtClean="0"/>
              <a:t>Minimising</a:t>
            </a:r>
            <a:r>
              <a:rPr lang="en-US" sz="2600" b="1" dirty="0" smtClean="0"/>
              <a:t> </a:t>
            </a:r>
            <a:r>
              <a:rPr lang="en-US" sz="2600" b="1" dirty="0"/>
              <a:t>inequality </a:t>
            </a:r>
            <a:r>
              <a:rPr lang="en-US" sz="2600" dirty="0"/>
              <a:t>in production, access to and use of data; </a:t>
            </a:r>
            <a:endParaRPr lang="en-US" sz="26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600" dirty="0" smtClean="0"/>
              <a:t>More </a:t>
            </a:r>
            <a:r>
              <a:rPr lang="en-US" sz="2600" dirty="0"/>
              <a:t>empowered people, </a:t>
            </a:r>
            <a:r>
              <a:rPr lang="en-US" sz="2600" b="1" dirty="0"/>
              <a:t>better policies, </a:t>
            </a:r>
            <a:r>
              <a:rPr lang="en-US" sz="2600" b="1" dirty="0" smtClean="0"/>
              <a:t> and decisions</a:t>
            </a:r>
            <a:r>
              <a:rPr lang="en-US" sz="2600" dirty="0" smtClean="0"/>
              <a:t>, participation </a:t>
            </a:r>
            <a:r>
              <a:rPr lang="en-US" sz="2600" dirty="0"/>
              <a:t>and </a:t>
            </a:r>
            <a:r>
              <a:rPr lang="en-US" sz="2600" dirty="0" smtClean="0"/>
              <a:t>accountability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828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world that counts leaves nobody behind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620000" cy="42671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GB" sz="2600" b="1" dirty="0" smtClean="0"/>
              <a:t>Build data, capacity and statistical literacy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GB" sz="2600" b="1" dirty="0" smtClean="0"/>
              <a:t>Communicate / </a:t>
            </a:r>
            <a:r>
              <a:rPr lang="en-GB" sz="2600" b="1" dirty="0" err="1" smtClean="0"/>
              <a:t>vizualise</a:t>
            </a:r>
            <a:r>
              <a:rPr lang="en-GB" sz="2600" b="1" dirty="0" smtClean="0"/>
              <a:t> data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GB" sz="2600" b="1" dirty="0"/>
              <a:t>Regulate for privacy and data rights  </a:t>
            </a:r>
            <a:endParaRPr lang="en-GB" sz="2600" b="1" dirty="0" smtClean="0"/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GB" sz="2600" b="1" dirty="0" smtClean="0"/>
              <a:t>Strengthen independence and trust in NSOs that can stay relevant </a:t>
            </a:r>
            <a:r>
              <a:rPr lang="en-GB" sz="2600" b="1" dirty="0"/>
              <a:t>in a changing </a:t>
            </a:r>
            <a:r>
              <a:rPr lang="en-GB" sz="2600" b="1" dirty="0" smtClean="0"/>
              <a:t>world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GB" sz="2600" b="1" dirty="0" smtClean="0"/>
              <a:t>Bringing public and private providers regularly together (‘World Forum on Data’)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GB" sz="2600" b="1" dirty="0" smtClean="0"/>
              <a:t>Public </a:t>
            </a:r>
            <a:r>
              <a:rPr lang="en-GB" sz="2600" b="1" dirty="0"/>
              <a:t>data </a:t>
            </a:r>
            <a:r>
              <a:rPr lang="en-GB" sz="2600" b="1" dirty="0" smtClean="0"/>
              <a:t>should be ‘open by default’ </a:t>
            </a:r>
            <a:endParaRPr lang="en-GB" sz="2600" b="1" dirty="0"/>
          </a:p>
          <a:p>
            <a:pPr marL="0" indent="0">
              <a:spcBef>
                <a:spcPts val="1200"/>
              </a:spcBef>
              <a:buNone/>
            </a:pPr>
            <a:endParaRPr lang="en-GB" sz="2400" dirty="0">
              <a:solidFill>
                <a:srgbClr val="BD5A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5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>
                <a:solidFill>
                  <a:schemeClr val="tx1"/>
                </a:solidFill>
                <a:latin typeface="Myriad Pro"/>
                <a:cs typeface="Myriad Pro"/>
              </a:rPr>
              <a:t>hdr.undp.org</a:t>
            </a:r>
            <a:r>
              <a:rPr lang="fr-FR" spc="-150" dirty="0">
                <a:solidFill>
                  <a:schemeClr val="tx1"/>
                </a:solidFill>
                <a:latin typeface="Myriad Pro"/>
                <a:cs typeface="Myriad Pro"/>
              </a:rPr>
              <a:t/>
            </a:r>
            <a:br>
              <a:rPr lang="fr-FR" spc="-150" dirty="0">
                <a:solidFill>
                  <a:schemeClr val="tx1"/>
                </a:solidFill>
                <a:latin typeface="Myriad Pro"/>
                <a:cs typeface="Myriad Pro"/>
              </a:rPr>
            </a:br>
            <a:r>
              <a:rPr lang="en-GB" dirty="0" smtClean="0"/>
              <a:t> is always 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620000" cy="42671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HDialogue</a:t>
            </a:r>
            <a:r>
              <a:rPr lang="en-US" sz="2800" dirty="0">
                <a:solidFill>
                  <a:schemeClr val="tx1"/>
                </a:solidFill>
              </a:rPr>
              <a:t>; Global, Regional and National Reports; occasional papers, events and other HD relevant </a:t>
            </a:r>
            <a:r>
              <a:rPr lang="en-US" sz="2800" dirty="0" smtClean="0">
                <a:solidFill>
                  <a:schemeClr val="tx1"/>
                </a:solidFill>
              </a:rPr>
              <a:t>materials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HD data bases and visuals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Like HDR </a:t>
            </a:r>
            <a:r>
              <a:rPr lang="en-US" sz="2800" dirty="0">
                <a:solidFill>
                  <a:schemeClr val="tx1"/>
                </a:solidFill>
              </a:rPr>
              <a:t>on </a:t>
            </a:r>
            <a:r>
              <a:rPr lang="en-US" sz="2800" dirty="0" err="1" smtClean="0">
                <a:solidFill>
                  <a:schemeClr val="tx1"/>
                </a:solidFill>
              </a:rPr>
              <a:t>facebook</a:t>
            </a:r>
            <a:r>
              <a:rPr lang="en-US" sz="2800" dirty="0" smtClean="0">
                <a:solidFill>
                  <a:schemeClr val="tx1"/>
                </a:solidFill>
              </a:rPr>
              <a:t>; follow us on twitter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800" dirty="0">
                <a:solidFill>
                  <a:schemeClr val="tx1"/>
                </a:solidFill>
              </a:rPr>
              <a:t>Thank you</a:t>
            </a:r>
          </a:p>
          <a:p>
            <a:pPr marL="0" indent="0">
              <a:spcBef>
                <a:spcPts val="1200"/>
              </a:spcBef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500" dirty="0" smtClean="0"/>
              <a:t>‘Houston [HQ] we have a problem’</a:t>
            </a:r>
            <a:endParaRPr lang="en-GB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752600"/>
            <a:ext cx="6172200" cy="3733800"/>
          </a:xfrm>
        </p:spPr>
        <p:txBody>
          <a:bodyPr>
            <a:noAutofit/>
          </a:bodyPr>
          <a:lstStyle/>
          <a:p>
            <a:r>
              <a:rPr lang="en-US" sz="2600" dirty="0" smtClean="0"/>
              <a:t>About half of </a:t>
            </a:r>
            <a:r>
              <a:rPr lang="en-US" sz="2600" b="1" dirty="0" smtClean="0"/>
              <a:t>children </a:t>
            </a:r>
            <a:r>
              <a:rPr lang="en-US" sz="2600" dirty="0" smtClean="0"/>
              <a:t>sub-Saharan </a:t>
            </a:r>
            <a:r>
              <a:rPr lang="en-US" sz="2600" b="1" dirty="0" smtClean="0"/>
              <a:t>Africa</a:t>
            </a:r>
            <a:r>
              <a:rPr lang="en-US" sz="2600" dirty="0" smtClean="0"/>
              <a:t> </a:t>
            </a:r>
            <a:r>
              <a:rPr lang="en-US" sz="2600" b="1" dirty="0" smtClean="0"/>
              <a:t>are not registered at birth:</a:t>
            </a:r>
            <a:r>
              <a:rPr lang="en-US" sz="2600" dirty="0" smtClean="0"/>
              <a:t> lack of infrastructure</a:t>
            </a:r>
          </a:p>
          <a:p>
            <a:r>
              <a:rPr lang="en-US" sz="2600" dirty="0" smtClean="0"/>
              <a:t>Low </a:t>
            </a:r>
            <a:r>
              <a:rPr lang="en-US" sz="2600" b="1" dirty="0" smtClean="0"/>
              <a:t>capacity </a:t>
            </a:r>
            <a:r>
              <a:rPr lang="en-US" sz="2600" dirty="0" smtClean="0"/>
              <a:t>to produce, coordinate and communicate </a:t>
            </a:r>
            <a:r>
              <a:rPr lang="en-US" sz="2600" b="1" dirty="0" smtClean="0"/>
              <a:t>official statistics</a:t>
            </a:r>
            <a:r>
              <a:rPr lang="en-US" sz="2600" dirty="0" smtClean="0"/>
              <a:t>; (census, administrative, surveys)</a:t>
            </a:r>
          </a:p>
          <a:p>
            <a:r>
              <a:rPr lang="en-US" sz="2600" dirty="0" smtClean="0"/>
              <a:t>Country MDG data annually, but much is </a:t>
            </a:r>
            <a:r>
              <a:rPr lang="en-US" sz="2600" b="1" dirty="0" smtClean="0"/>
              <a:t>extrapolated</a:t>
            </a:r>
            <a:endParaRPr lang="en-US" sz="2600" dirty="0"/>
          </a:p>
        </p:txBody>
      </p:sp>
      <p:sp>
        <p:nvSpPr>
          <p:cNvPr id="4" name="ZoneTexte 3"/>
          <p:cNvSpPr txBox="1"/>
          <p:nvPr/>
        </p:nvSpPr>
        <p:spPr>
          <a:xfrm>
            <a:off x="152400" y="624393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D5A2C"/>
                </a:solidFill>
              </a:rPr>
              <a:t>Data Deluge or data drought ?</a:t>
            </a:r>
            <a:endParaRPr lang="en-US" sz="2400" b="1" dirty="0" smtClean="0">
              <a:solidFill>
                <a:srgbClr val="BD5A2C"/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19275"/>
            <a:ext cx="25050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33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162800" cy="1295400"/>
          </a:xfrm>
        </p:spPr>
        <p:txBody>
          <a:bodyPr>
            <a:noAutofit/>
          </a:bodyPr>
          <a:lstStyle/>
          <a:p>
            <a:r>
              <a:rPr lang="en-US" dirty="0" smtClean="0"/>
              <a:t>Increased Demands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10750"/>
            <a:ext cx="3109442" cy="194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600200"/>
            <a:ext cx="8458200" cy="441960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600" b="1" dirty="0" smtClean="0">
                <a:solidFill>
                  <a:srgbClr val="BD5A2C"/>
                </a:solidFill>
              </a:rPr>
              <a:t>Gaps remain </a:t>
            </a:r>
            <a:r>
              <a:rPr lang="en-US" sz="2600" dirty="0" smtClean="0">
                <a:solidFill>
                  <a:srgbClr val="BD5A2C"/>
                </a:solidFill>
              </a:rPr>
              <a:t>in</a:t>
            </a:r>
            <a:r>
              <a:rPr lang="en-US" sz="2600" b="1" dirty="0" smtClean="0">
                <a:solidFill>
                  <a:srgbClr val="BD5A2C"/>
                </a:solidFill>
              </a:rPr>
              <a:t> monitoring 8 MDG</a:t>
            </a:r>
            <a:r>
              <a:rPr lang="en-US" sz="2800" b="1" dirty="0" smtClean="0">
                <a:solidFill>
                  <a:srgbClr val="BD5A2C"/>
                </a:solidFill>
              </a:rPr>
              <a:t> </a:t>
            </a:r>
            <a:r>
              <a:rPr lang="en-US" sz="2400" dirty="0" smtClean="0">
                <a:solidFill>
                  <a:srgbClr val="BD5A2C"/>
                </a:solidFill>
              </a:rPr>
              <a:t>using official statistics </a:t>
            </a:r>
            <a:r>
              <a:rPr lang="en-US" sz="2800" dirty="0" smtClean="0">
                <a:solidFill>
                  <a:srgbClr val="BD5A2C"/>
                </a:solidFill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2600" b="1" dirty="0" smtClean="0">
                <a:solidFill>
                  <a:srgbClr val="BD5A2C"/>
                </a:solidFill>
              </a:rPr>
              <a:t>More gaps </a:t>
            </a:r>
            <a:r>
              <a:rPr lang="en-US" sz="2600" dirty="0" smtClean="0">
                <a:solidFill>
                  <a:srgbClr val="BD5A2C"/>
                </a:solidFill>
              </a:rPr>
              <a:t>to come with </a:t>
            </a:r>
            <a:r>
              <a:rPr lang="en-US" sz="2600" b="1" dirty="0" smtClean="0">
                <a:solidFill>
                  <a:srgbClr val="BD5A2C"/>
                </a:solidFill>
              </a:rPr>
              <a:t>data-ambitious  (17) SDGs </a:t>
            </a:r>
            <a:r>
              <a:rPr lang="en-US" sz="2600" dirty="0" smtClean="0">
                <a:solidFill>
                  <a:srgbClr val="BD5A2C"/>
                </a:solidFill>
              </a:rPr>
              <a:t>(169 targets w 2 indicators each)</a:t>
            </a: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BD5A2C"/>
                </a:solidFill>
              </a:rPr>
              <a:t>More </a:t>
            </a:r>
            <a:r>
              <a:rPr lang="en-US" sz="2600" b="1" dirty="0" smtClean="0">
                <a:solidFill>
                  <a:srgbClr val="BD5A2C"/>
                </a:solidFill>
              </a:rPr>
              <a:t>humanitarian</a:t>
            </a:r>
            <a:r>
              <a:rPr lang="en-US" sz="2600" dirty="0" smtClean="0">
                <a:solidFill>
                  <a:srgbClr val="BD5A2C"/>
                </a:solidFill>
              </a:rPr>
              <a:t> and local </a:t>
            </a:r>
            <a:r>
              <a:rPr lang="en-US" sz="2600" dirty="0" err="1" smtClean="0">
                <a:solidFill>
                  <a:srgbClr val="BD5A2C"/>
                </a:solidFill>
              </a:rPr>
              <a:t>govt</a:t>
            </a:r>
            <a:r>
              <a:rPr lang="en-US" sz="2600" dirty="0" smtClean="0">
                <a:solidFill>
                  <a:srgbClr val="BD5A2C"/>
                </a:solidFill>
              </a:rPr>
              <a:t> demands </a:t>
            </a:r>
            <a:endParaRPr lang="en-US" sz="2800" dirty="0" smtClean="0">
              <a:solidFill>
                <a:srgbClr val="BD5A2C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BD5A2C"/>
                </a:solidFill>
              </a:rPr>
              <a:t>Increased </a:t>
            </a:r>
            <a:r>
              <a:rPr lang="en-US" sz="2400" b="1" dirty="0" smtClean="0">
                <a:solidFill>
                  <a:srgbClr val="BD5A2C"/>
                </a:solidFill>
              </a:rPr>
              <a:t>citizens demand </a:t>
            </a:r>
            <a:r>
              <a:rPr lang="en-US" sz="2400" dirty="0" smtClean="0">
                <a:solidFill>
                  <a:srgbClr val="BD5A2C"/>
                </a:solidFill>
              </a:rPr>
              <a:t>for information </a:t>
            </a:r>
            <a:r>
              <a:rPr lang="en-US" sz="2400" b="1" dirty="0" smtClean="0">
                <a:solidFill>
                  <a:srgbClr val="BD5A2C"/>
                </a:solidFill>
              </a:rPr>
              <a:t>to hold authorities accountable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b="1" dirty="0">
              <a:solidFill>
                <a:srgbClr val="BD5A2C"/>
              </a:solidFill>
            </a:endParaRPr>
          </a:p>
          <a:p>
            <a:pPr marL="1433513" lvl="1" indent="-446088" algn="r">
              <a:spcBef>
                <a:spcPts val="1200"/>
              </a:spcBef>
              <a:buNone/>
            </a:pPr>
            <a:r>
              <a:rPr lang="en-US" sz="2000" b="1" dirty="0" smtClean="0">
                <a:solidFill>
                  <a:srgbClr val="BD5A2C"/>
                </a:solidFill>
              </a:rPr>
              <a:t>      </a:t>
            </a:r>
            <a:r>
              <a:rPr lang="en-US" sz="2400" dirty="0" smtClean="0">
                <a:solidFill>
                  <a:srgbClr val="FFC000"/>
                </a:solidFill>
              </a:rPr>
              <a:t>Could The </a:t>
            </a:r>
            <a:r>
              <a:rPr lang="en-US" sz="2400" b="1" dirty="0" smtClean="0">
                <a:solidFill>
                  <a:srgbClr val="FFC000"/>
                </a:solidFill>
              </a:rPr>
              <a:t>Data Revolution </a:t>
            </a:r>
            <a:r>
              <a:rPr lang="en-US" sz="2400" dirty="0" smtClean="0">
                <a:solidFill>
                  <a:srgbClr val="FFC000"/>
                </a:solidFill>
              </a:rPr>
              <a:t>solve some of these </a:t>
            </a:r>
            <a:r>
              <a:rPr lang="en-US" sz="2400" b="1" dirty="0" smtClean="0">
                <a:solidFill>
                  <a:srgbClr val="FFC000"/>
                </a:solidFill>
              </a:rPr>
              <a:t>problems … 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7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A Wealth of New Data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5391467" cy="2819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BD5A2C"/>
                </a:solidFill>
              </a:rPr>
              <a:t>ICT is fueling a </a:t>
            </a:r>
            <a:r>
              <a:rPr lang="en-US" sz="2400" b="1" dirty="0" smtClean="0">
                <a:solidFill>
                  <a:srgbClr val="BD5A2C"/>
                </a:solidFill>
              </a:rPr>
              <a:t>new world of data</a:t>
            </a:r>
            <a:endParaRPr lang="en-US" sz="2400" dirty="0">
              <a:solidFill>
                <a:srgbClr val="BD5A2C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BD5A2C"/>
                </a:solidFill>
              </a:rPr>
              <a:t>often </a:t>
            </a:r>
            <a:r>
              <a:rPr lang="en-US" sz="2400" b="1" dirty="0" smtClean="0">
                <a:solidFill>
                  <a:srgbClr val="BD5A2C"/>
                </a:solidFill>
              </a:rPr>
              <a:t>people-generated </a:t>
            </a:r>
            <a:r>
              <a:rPr lang="en-US" sz="2400" dirty="0" smtClean="0">
                <a:solidFill>
                  <a:srgbClr val="BD5A2C"/>
                </a:solidFill>
              </a:rPr>
              <a:t>transactional data (mobile phones, credit card, social networks) 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BD5A2C"/>
                </a:solidFill>
              </a:rPr>
              <a:t>… and </a:t>
            </a:r>
            <a:r>
              <a:rPr lang="en-US" sz="2400" b="1" dirty="0" smtClean="0">
                <a:solidFill>
                  <a:srgbClr val="BD5A2C"/>
                </a:solidFill>
              </a:rPr>
              <a:t>privately-owned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BD5A2C"/>
                </a:solidFill>
              </a:rPr>
              <a:t>‘</a:t>
            </a:r>
            <a:r>
              <a:rPr lang="en-US" sz="2400" b="1" dirty="0" smtClean="0">
                <a:solidFill>
                  <a:srgbClr val="BD5A2C"/>
                </a:solidFill>
              </a:rPr>
              <a:t>big data’ </a:t>
            </a:r>
            <a:r>
              <a:rPr lang="en-US" sz="2400" dirty="0" smtClean="0">
                <a:solidFill>
                  <a:srgbClr val="BD5A2C"/>
                </a:solidFill>
              </a:rPr>
              <a:t>(primary data of great volume, velocity, variety)</a:t>
            </a:r>
            <a:endParaRPr lang="en-US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52400" y="5334000"/>
            <a:ext cx="5867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“</a:t>
            </a:r>
            <a:r>
              <a:rPr lang="en-US" sz="24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Getting </a:t>
            </a:r>
            <a:r>
              <a:rPr lang="en-US" sz="2400" b="1" dirty="0">
                <a:solidFill>
                  <a:schemeClr val="accent5"/>
                </a:solidFill>
                <a:latin typeface="Candara" panose="020E0502030303020204" pitchFamily="34" charset="0"/>
              </a:rPr>
              <a:t>information off the Internet is like taking a drink from a fire hydrant</a:t>
            </a:r>
            <a:r>
              <a:rPr lang="en-US" sz="24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.”</a:t>
            </a:r>
          </a:p>
          <a:p>
            <a:endParaRPr lang="en-US" sz="1100" dirty="0" smtClean="0"/>
          </a:p>
          <a:p>
            <a:r>
              <a:rPr lang="en-US" sz="1600" b="1" i="1" dirty="0">
                <a:solidFill>
                  <a:schemeClr val="accent5"/>
                </a:solidFill>
                <a:latin typeface="Candara" panose="020E0502030303020204" pitchFamily="34" charset="0"/>
              </a:rPr>
              <a:t>Mitchell </a:t>
            </a:r>
            <a:r>
              <a:rPr lang="en-US" sz="1600" b="1" i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Kapor</a:t>
            </a:r>
            <a:endParaRPr lang="en-US" sz="1600" b="1" i="1" dirty="0">
              <a:solidFill>
                <a:schemeClr val="accent5"/>
              </a:solidFill>
              <a:latin typeface="Candara" panose="020E0502030303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467" y="2057400"/>
            <a:ext cx="362553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39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Data: More Possibilities </a:t>
            </a:r>
            <a:endParaRPr lang="en-GB" dirty="0"/>
          </a:p>
        </p:txBody>
      </p:sp>
      <p:pic>
        <p:nvPicPr>
          <p:cNvPr id="4" name="Picture 2" descr="D:\Thomas\Desktop\strength-from-weak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91" y="5251704"/>
            <a:ext cx="1295400" cy="160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091" y="1524000"/>
            <a:ext cx="8229600" cy="4267199"/>
          </a:xfrm>
        </p:spPr>
        <p:txBody>
          <a:bodyPr>
            <a:noAutofit/>
          </a:bodyPr>
          <a:lstStyle/>
          <a:p>
            <a:r>
              <a:rPr lang="en-US" sz="2800" b="1" dirty="0"/>
              <a:t>Massive samples </a:t>
            </a:r>
            <a:r>
              <a:rPr lang="en-US" sz="2800" dirty="0"/>
              <a:t>offer extremely fine </a:t>
            </a:r>
            <a:r>
              <a:rPr lang="en-US" sz="2800" dirty="0" smtClean="0"/>
              <a:t>granularity (many are too small)</a:t>
            </a:r>
          </a:p>
          <a:p>
            <a:r>
              <a:rPr lang="en-US" sz="2800" dirty="0"/>
              <a:t>A </a:t>
            </a:r>
            <a:r>
              <a:rPr lang="en-US" sz="2800" b="1" dirty="0"/>
              <a:t>window</a:t>
            </a:r>
            <a:r>
              <a:rPr lang="en-US" sz="2800" dirty="0"/>
              <a:t> into how </a:t>
            </a:r>
            <a:r>
              <a:rPr lang="en-US" sz="2800" b="1" dirty="0"/>
              <a:t>people behave </a:t>
            </a:r>
            <a:r>
              <a:rPr lang="en-US" sz="2800" dirty="0"/>
              <a:t>(not how they report they behave) </a:t>
            </a:r>
          </a:p>
          <a:p>
            <a:r>
              <a:rPr lang="en-US" sz="2800" dirty="0" smtClean="0"/>
              <a:t>Data available in </a:t>
            </a:r>
            <a:r>
              <a:rPr lang="en-US" sz="2800" b="1" dirty="0" smtClean="0"/>
              <a:t>real time </a:t>
            </a:r>
            <a:r>
              <a:rPr lang="en-US" sz="2800" dirty="0" smtClean="0"/>
              <a:t>(</a:t>
            </a:r>
            <a:r>
              <a:rPr lang="en-US" sz="2800" i="1" dirty="0" err="1" smtClean="0"/>
              <a:t>nowcasting</a:t>
            </a:r>
            <a:r>
              <a:rPr lang="en-US" sz="2800" dirty="0" smtClean="0"/>
              <a:t>) </a:t>
            </a:r>
          </a:p>
          <a:p>
            <a:r>
              <a:rPr lang="en-US" sz="2800" dirty="0" smtClean="0"/>
              <a:t>Potential for real-time policy making </a:t>
            </a:r>
          </a:p>
          <a:p>
            <a:r>
              <a:rPr lang="en-US" sz="2800" b="1" dirty="0" smtClean="0"/>
              <a:t>Humanitarian benefits </a:t>
            </a:r>
            <a:r>
              <a:rPr lang="en-US" sz="2800" dirty="0" smtClean="0"/>
              <a:t>too e.g Facebook Safety Check in Nepal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400" i="1" dirty="0" smtClean="0">
              <a:solidFill>
                <a:srgbClr val="0199A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6118086"/>
            <a:ext cx="5920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524340"/>
                </a:solidFill>
                <a:latin typeface="+mj-lt"/>
                <a:ea typeface="+mj-ea"/>
                <a:cs typeface="+mj-cs"/>
              </a:rPr>
              <a:t>Considerable Strengths</a:t>
            </a:r>
            <a:endParaRPr lang="fr-FR" sz="4000" b="1" dirty="0">
              <a:solidFill>
                <a:srgbClr val="52434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2088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SoMe</a:t>
            </a:r>
            <a:r>
              <a:rPr lang="fi-FI" dirty="0" smtClean="0"/>
              <a:t>, Mobile NW &amp; </a:t>
            </a:r>
            <a:r>
              <a:rPr lang="fi-FI" dirty="0" err="1" smtClean="0"/>
              <a:t>IoT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1"/>
            <a:ext cx="8610600" cy="4648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dirty="0" smtClean="0"/>
              <a:t>Mobile NWs are enabling:</a:t>
            </a:r>
          </a:p>
          <a:p>
            <a:r>
              <a:rPr lang="en-US" sz="3800" dirty="0" smtClean="0">
                <a:solidFill>
                  <a:srgbClr val="0199A2"/>
                </a:solidFill>
              </a:rPr>
              <a:t>Communication between people (voice, SMS, MMS, email, …)</a:t>
            </a:r>
          </a:p>
          <a:p>
            <a:r>
              <a:rPr lang="en-US" sz="3800" dirty="0" smtClean="0">
                <a:solidFill>
                  <a:srgbClr val="0199A2"/>
                </a:solidFill>
              </a:rPr>
              <a:t>Web access: media, data and information, art works, …, YNI</a:t>
            </a:r>
          </a:p>
          <a:p>
            <a:r>
              <a:rPr lang="en-US" sz="3800" dirty="0" smtClean="0">
                <a:solidFill>
                  <a:srgbClr val="0199A2"/>
                </a:solidFill>
              </a:rPr>
              <a:t>Sharing and publishing in the Web</a:t>
            </a:r>
          </a:p>
          <a:p>
            <a:r>
              <a:rPr lang="en-US" sz="3800" dirty="0" smtClean="0">
                <a:solidFill>
                  <a:srgbClr val="0199A2"/>
                </a:solidFill>
              </a:rPr>
              <a:t>Communication between machines (</a:t>
            </a:r>
            <a:r>
              <a:rPr lang="en-US" sz="3800" dirty="0" err="1" smtClean="0">
                <a:solidFill>
                  <a:srgbClr val="0199A2"/>
                </a:solidFill>
              </a:rPr>
              <a:t>IoT</a:t>
            </a:r>
            <a:r>
              <a:rPr lang="en-US" sz="3800" dirty="0" smtClean="0">
                <a:solidFill>
                  <a:srgbClr val="0199A2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800" dirty="0" err="1" smtClean="0"/>
              <a:t>IoT</a:t>
            </a:r>
            <a:r>
              <a:rPr lang="en-US" sz="3800" dirty="0" smtClean="0"/>
              <a:t> can produce (</a:t>
            </a:r>
            <a:r>
              <a:rPr lang="en-US" sz="3800" dirty="0" err="1" smtClean="0"/>
              <a:t>erraneous</a:t>
            </a:r>
            <a:r>
              <a:rPr lang="en-US" sz="3800" dirty="0" smtClean="0"/>
              <a:t>) sensor data about … YNI</a:t>
            </a:r>
          </a:p>
          <a:p>
            <a:pPr marL="0" indent="0">
              <a:buNone/>
            </a:pPr>
            <a:r>
              <a:rPr lang="en-US" sz="3800" dirty="0" err="1" smtClean="0">
                <a:solidFill>
                  <a:srgbClr val="0199A2"/>
                </a:solidFill>
              </a:rPr>
              <a:t>SoMe</a:t>
            </a:r>
            <a:r>
              <a:rPr lang="en-US" sz="3800" dirty="0" smtClean="0">
                <a:solidFill>
                  <a:srgbClr val="0199A2"/>
                </a:solidFill>
              </a:rPr>
              <a:t> can produce human interpreted (</a:t>
            </a:r>
            <a:r>
              <a:rPr lang="en-US" sz="3800" dirty="0" err="1" smtClean="0">
                <a:solidFill>
                  <a:srgbClr val="0199A2"/>
                </a:solidFill>
              </a:rPr>
              <a:t>mis</a:t>
            </a:r>
            <a:r>
              <a:rPr lang="en-US" sz="3800" dirty="0" smtClean="0">
                <a:solidFill>
                  <a:srgbClr val="0199A2"/>
                </a:solidFill>
              </a:rPr>
              <a:t>)information about … YNI</a:t>
            </a:r>
          </a:p>
          <a:p>
            <a:pPr marL="0" indent="0">
              <a:buNone/>
            </a:pPr>
            <a:r>
              <a:rPr lang="en-US" sz="3800" dirty="0" smtClean="0"/>
              <a:t>NW operators should enable networking and protect subscriber privacy:</a:t>
            </a:r>
          </a:p>
          <a:p>
            <a:r>
              <a:rPr lang="fi-FI" sz="3800" dirty="0" err="1" smtClean="0">
                <a:solidFill>
                  <a:srgbClr val="0199A2"/>
                </a:solidFill>
              </a:rPr>
              <a:t>Foolproof</a:t>
            </a:r>
            <a:r>
              <a:rPr lang="fi-FI" sz="3800" dirty="0" smtClean="0">
                <a:solidFill>
                  <a:srgbClr val="0199A2"/>
                </a:solidFill>
              </a:rPr>
              <a:t> </a:t>
            </a:r>
            <a:r>
              <a:rPr lang="fi-FI" sz="3800" dirty="0" err="1" smtClean="0">
                <a:solidFill>
                  <a:srgbClr val="0199A2"/>
                </a:solidFill>
              </a:rPr>
              <a:t>anonymization</a:t>
            </a:r>
            <a:r>
              <a:rPr lang="fi-FI" sz="3800" dirty="0" smtClean="0">
                <a:solidFill>
                  <a:srgbClr val="0199A2"/>
                </a:solidFill>
              </a:rPr>
              <a:t> is a </a:t>
            </a:r>
            <a:r>
              <a:rPr lang="fi-FI" sz="3800" dirty="0" err="1" smtClean="0">
                <a:solidFill>
                  <a:srgbClr val="0199A2"/>
                </a:solidFill>
              </a:rPr>
              <a:t>very</a:t>
            </a:r>
            <a:r>
              <a:rPr lang="fi-FI" sz="3800" dirty="0" smtClean="0">
                <a:solidFill>
                  <a:srgbClr val="0199A2"/>
                </a:solidFill>
              </a:rPr>
              <a:t> </a:t>
            </a:r>
            <a:r>
              <a:rPr lang="fi-FI" sz="3800" dirty="0" err="1" smtClean="0">
                <a:solidFill>
                  <a:srgbClr val="0199A2"/>
                </a:solidFill>
              </a:rPr>
              <a:t>difficult</a:t>
            </a:r>
            <a:r>
              <a:rPr lang="fi-FI" sz="3800" dirty="0" smtClean="0">
                <a:solidFill>
                  <a:srgbClr val="0199A2"/>
                </a:solidFill>
              </a:rPr>
              <a:t> </a:t>
            </a:r>
            <a:r>
              <a:rPr lang="fi-FI" sz="3800" dirty="0" err="1" smtClean="0">
                <a:solidFill>
                  <a:srgbClr val="0199A2"/>
                </a:solidFill>
              </a:rPr>
              <a:t>task</a:t>
            </a:r>
            <a:r>
              <a:rPr lang="fi-FI" sz="3800" dirty="0" smtClean="0">
                <a:solidFill>
                  <a:srgbClr val="0199A2"/>
                </a:solidFill>
              </a:rPr>
              <a:t>.</a:t>
            </a:r>
          </a:p>
          <a:p>
            <a:r>
              <a:rPr lang="fi-FI" sz="3800" dirty="0" err="1" smtClean="0">
                <a:solidFill>
                  <a:srgbClr val="0199A2"/>
                </a:solidFill>
              </a:rPr>
              <a:t>Cross</a:t>
            </a:r>
            <a:r>
              <a:rPr lang="fi-FI" sz="3800" dirty="0" smtClean="0">
                <a:solidFill>
                  <a:srgbClr val="0199A2"/>
                </a:solidFill>
              </a:rPr>
              <a:t> </a:t>
            </a:r>
            <a:r>
              <a:rPr lang="fi-FI" sz="3800" dirty="0" err="1" smtClean="0">
                <a:solidFill>
                  <a:srgbClr val="0199A2"/>
                </a:solidFill>
              </a:rPr>
              <a:t>tabulation</a:t>
            </a:r>
            <a:r>
              <a:rPr lang="fi-FI" sz="3800" dirty="0" smtClean="0">
                <a:solidFill>
                  <a:srgbClr val="0199A2"/>
                </a:solidFill>
              </a:rPr>
              <a:t> of data </a:t>
            </a:r>
            <a:r>
              <a:rPr lang="fi-FI" sz="3800" dirty="0" err="1" smtClean="0">
                <a:solidFill>
                  <a:srgbClr val="0199A2"/>
                </a:solidFill>
              </a:rPr>
              <a:t>from</a:t>
            </a:r>
            <a:r>
              <a:rPr lang="fi-FI" sz="3800" dirty="0" smtClean="0">
                <a:solidFill>
                  <a:srgbClr val="0199A2"/>
                </a:solidFill>
              </a:rPr>
              <a:t> </a:t>
            </a:r>
            <a:r>
              <a:rPr lang="fi-FI" sz="3800" dirty="0" err="1" smtClean="0">
                <a:solidFill>
                  <a:srgbClr val="0199A2"/>
                </a:solidFill>
              </a:rPr>
              <a:t>several</a:t>
            </a:r>
            <a:r>
              <a:rPr lang="fi-FI" sz="3800" dirty="0" smtClean="0">
                <a:solidFill>
                  <a:srgbClr val="0199A2"/>
                </a:solidFill>
              </a:rPr>
              <a:t> </a:t>
            </a:r>
            <a:r>
              <a:rPr lang="fi-FI" sz="3800" dirty="0" err="1" smtClean="0">
                <a:solidFill>
                  <a:srgbClr val="0199A2"/>
                </a:solidFill>
              </a:rPr>
              <a:t>sources</a:t>
            </a:r>
            <a:r>
              <a:rPr lang="fi-FI" sz="3800" dirty="0" smtClean="0">
                <a:solidFill>
                  <a:srgbClr val="0199A2"/>
                </a:solidFill>
              </a:rPr>
              <a:t> </a:t>
            </a:r>
            <a:r>
              <a:rPr lang="fi-FI" sz="3800" dirty="0" err="1" smtClean="0">
                <a:solidFill>
                  <a:srgbClr val="0199A2"/>
                </a:solidFill>
              </a:rPr>
              <a:t>can</a:t>
            </a:r>
            <a:r>
              <a:rPr lang="fi-FI" sz="3800" dirty="0" smtClean="0">
                <a:solidFill>
                  <a:srgbClr val="0199A2"/>
                </a:solidFill>
              </a:rPr>
              <a:t> </a:t>
            </a:r>
            <a:r>
              <a:rPr lang="fi-FI" sz="3800" dirty="0" err="1" smtClean="0">
                <a:solidFill>
                  <a:srgbClr val="0199A2"/>
                </a:solidFill>
              </a:rPr>
              <a:t>reveal</a:t>
            </a:r>
            <a:r>
              <a:rPr lang="fi-FI" sz="3800" dirty="0" smtClean="0">
                <a:solidFill>
                  <a:srgbClr val="0199A2"/>
                </a:solidFill>
              </a:rPr>
              <a:t> a </a:t>
            </a:r>
            <a:r>
              <a:rPr lang="fi-FI" sz="3800" dirty="0" err="1" smtClean="0">
                <a:solidFill>
                  <a:srgbClr val="0199A2"/>
                </a:solidFill>
              </a:rPr>
              <a:t>lot</a:t>
            </a:r>
            <a:r>
              <a:rPr lang="fi-FI" sz="3800" dirty="0" smtClean="0">
                <a:solidFill>
                  <a:srgbClr val="0199A2"/>
                </a:solidFill>
              </a:rPr>
              <a:t> of </a:t>
            </a:r>
            <a:r>
              <a:rPr lang="fi-FI" sz="3800" dirty="0" err="1" smtClean="0">
                <a:solidFill>
                  <a:srgbClr val="0199A2"/>
                </a:solidFill>
              </a:rPr>
              <a:t>unintended</a:t>
            </a:r>
            <a:r>
              <a:rPr lang="fi-FI" sz="3800" dirty="0" smtClean="0">
                <a:solidFill>
                  <a:srgbClr val="0199A2"/>
                </a:solidFill>
              </a:rPr>
              <a:t> </a:t>
            </a:r>
            <a:r>
              <a:rPr lang="fi-FI" sz="3800" dirty="0" err="1" smtClean="0">
                <a:solidFill>
                  <a:srgbClr val="0199A2"/>
                </a:solidFill>
              </a:rPr>
              <a:t>information</a:t>
            </a:r>
            <a:r>
              <a:rPr lang="fi-FI" sz="3800" dirty="0" smtClean="0">
                <a:solidFill>
                  <a:srgbClr val="0199A2"/>
                </a:solidFill>
              </a:rPr>
              <a:t> </a:t>
            </a:r>
            <a:r>
              <a:rPr lang="fi-FI" sz="3800" dirty="0" err="1" smtClean="0">
                <a:solidFill>
                  <a:srgbClr val="0199A2"/>
                </a:solidFill>
              </a:rPr>
              <a:t>about</a:t>
            </a:r>
            <a:r>
              <a:rPr lang="fi-FI" sz="3800" dirty="0" smtClean="0">
                <a:solidFill>
                  <a:srgbClr val="0199A2"/>
                </a:solidFill>
              </a:rPr>
              <a:t> the </a:t>
            </a:r>
            <a:r>
              <a:rPr lang="fi-FI" sz="3800" dirty="0" err="1" smtClean="0">
                <a:solidFill>
                  <a:srgbClr val="0199A2"/>
                </a:solidFill>
              </a:rPr>
              <a:t>individual</a:t>
            </a:r>
            <a:r>
              <a:rPr lang="fi-FI" sz="3800" dirty="0" smtClean="0">
                <a:solidFill>
                  <a:srgbClr val="0199A2"/>
                </a:solidFill>
              </a:rPr>
              <a:t> </a:t>
            </a:r>
            <a:r>
              <a:rPr lang="fi-FI" sz="3800" dirty="0" err="1" smtClean="0">
                <a:solidFill>
                  <a:srgbClr val="0199A2"/>
                </a:solidFill>
              </a:rPr>
              <a:t>subject</a:t>
            </a:r>
            <a:r>
              <a:rPr lang="fi-FI" sz="3800" dirty="0" smtClean="0">
                <a:solidFill>
                  <a:srgbClr val="0199A2"/>
                </a:solidFill>
              </a:rPr>
              <a:t>.</a:t>
            </a:r>
          </a:p>
          <a:p>
            <a:pPr marL="0" indent="0">
              <a:buNone/>
            </a:pPr>
            <a:endParaRPr lang="fi-FI" i="1" dirty="0" smtClean="0"/>
          </a:p>
          <a:p>
            <a:pPr marL="0" indent="0">
              <a:buNone/>
            </a:pPr>
            <a:r>
              <a:rPr lang="fi-FI" i="1" dirty="0" err="1" smtClean="0"/>
              <a:t>Thanks</a:t>
            </a:r>
            <a:r>
              <a:rPr lang="fi-FI" i="1" dirty="0" smtClean="0"/>
              <a:t> to </a:t>
            </a:r>
            <a:r>
              <a:rPr lang="fi-FI" i="1" dirty="0"/>
              <a:t>Kimmo Hätönen, </a:t>
            </a:r>
            <a:r>
              <a:rPr lang="en-GB" i="1" dirty="0" smtClean="0"/>
              <a:t>Nokia, Helsinki</a:t>
            </a:r>
            <a:endParaRPr lang="en-GB" i="1" dirty="0"/>
          </a:p>
          <a:p>
            <a:endParaRPr lang="fi-FI" dirty="0" smtClean="0">
              <a:solidFill>
                <a:srgbClr val="0199A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172200"/>
            <a:ext cx="7086600" cy="24622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fi-FI" sz="1000" dirty="0" smtClean="0"/>
              <a:t>YNI – </a:t>
            </a:r>
            <a:r>
              <a:rPr lang="fi-FI" sz="1000" dirty="0" err="1" smtClean="0"/>
              <a:t>You</a:t>
            </a:r>
            <a:r>
              <a:rPr lang="fi-FI" sz="1000" dirty="0" smtClean="0"/>
              <a:t> </a:t>
            </a:r>
            <a:r>
              <a:rPr lang="fi-FI" sz="1000" dirty="0" err="1" smtClean="0"/>
              <a:t>Name</a:t>
            </a:r>
            <a:r>
              <a:rPr lang="fi-FI" sz="1000" dirty="0" smtClean="0"/>
              <a:t> It!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4495800" y="6172200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 err="1" smtClean="0">
                <a:solidFill>
                  <a:srgbClr val="BD5A2C"/>
                </a:solidFill>
              </a:rPr>
              <a:t>Source</a:t>
            </a:r>
            <a:r>
              <a:rPr lang="fi-FI" b="1" dirty="0" smtClean="0">
                <a:solidFill>
                  <a:srgbClr val="BD5A2C"/>
                </a:solidFill>
              </a:rPr>
              <a:t> </a:t>
            </a:r>
            <a:r>
              <a:rPr lang="fi-FI" b="1" dirty="0" err="1" smtClean="0">
                <a:solidFill>
                  <a:srgbClr val="BD5A2C"/>
                </a:solidFill>
              </a:rPr>
              <a:t>criticism</a:t>
            </a:r>
            <a:r>
              <a:rPr lang="fi-FI" b="1" dirty="0" smtClean="0">
                <a:solidFill>
                  <a:srgbClr val="BD5A2C"/>
                </a:solidFill>
              </a:rPr>
              <a:t>!</a:t>
            </a:r>
            <a:endParaRPr lang="en-US" b="1" dirty="0" smtClean="0">
              <a:solidFill>
                <a:srgbClr val="BD5A2C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1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More tools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00400" y="2372911"/>
            <a:ext cx="66294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sz="2400" b="1" dirty="0">
                <a:solidFill>
                  <a:srgbClr val="BD5A2C"/>
                </a:solidFill>
              </a:rPr>
              <a:t>Mobile data </a:t>
            </a:r>
            <a:r>
              <a:rPr lang="en-US" sz="2200" dirty="0">
                <a:solidFill>
                  <a:srgbClr val="BD5A2C"/>
                </a:solidFill>
              </a:rPr>
              <a:t>helped</a:t>
            </a:r>
            <a:r>
              <a:rPr lang="en-US" sz="2400" dirty="0">
                <a:solidFill>
                  <a:srgbClr val="BD5A2C"/>
                </a:solidFill>
              </a:rPr>
              <a:t> report 18 million births </a:t>
            </a:r>
            <a:r>
              <a:rPr lang="en-US" sz="2200" dirty="0" smtClean="0">
                <a:solidFill>
                  <a:srgbClr val="BD5A2C"/>
                </a:solidFill>
              </a:rPr>
              <a:t>in Nigeria in 2011-12</a:t>
            </a:r>
            <a:endParaRPr lang="en-US" sz="2200" dirty="0">
              <a:solidFill>
                <a:srgbClr val="BD5A2C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sz="2400" b="1" dirty="0">
                <a:solidFill>
                  <a:srgbClr val="BD5A2C"/>
                </a:solidFill>
              </a:rPr>
              <a:t>SMS surveys </a:t>
            </a:r>
            <a:r>
              <a:rPr lang="en-US" sz="2200" dirty="0">
                <a:solidFill>
                  <a:srgbClr val="BD5A2C"/>
                </a:solidFill>
              </a:rPr>
              <a:t>helped</a:t>
            </a:r>
            <a:r>
              <a:rPr lang="en-US" sz="2400" dirty="0">
                <a:solidFill>
                  <a:srgbClr val="BD5A2C"/>
                </a:solidFill>
              </a:rPr>
              <a:t> reduce malaria medicine </a:t>
            </a:r>
            <a:r>
              <a:rPr lang="en-US" sz="2400" dirty="0" smtClean="0">
                <a:solidFill>
                  <a:srgbClr val="BD5A2C"/>
                </a:solidFill>
              </a:rPr>
              <a:t>stock-outs:</a:t>
            </a:r>
            <a:r>
              <a:rPr lang="en-US" sz="2200" dirty="0" smtClean="0">
                <a:solidFill>
                  <a:srgbClr val="BD5A2C"/>
                </a:solidFill>
              </a:rPr>
              <a:t>80</a:t>
            </a:r>
            <a:r>
              <a:rPr lang="en-US" sz="2200" dirty="0">
                <a:solidFill>
                  <a:srgbClr val="BD5A2C"/>
                </a:solidFill>
              </a:rPr>
              <a:t>% in Uganda</a:t>
            </a:r>
            <a:r>
              <a:rPr lang="en-US" sz="2400" dirty="0">
                <a:solidFill>
                  <a:srgbClr val="BD5A2C"/>
                </a:solidFill>
              </a:rPr>
              <a:t> </a:t>
            </a:r>
          </a:p>
          <a:p>
            <a:pPr lvl="1">
              <a:spcBef>
                <a:spcPts val="1200"/>
              </a:spcBef>
            </a:pPr>
            <a:r>
              <a:rPr lang="en-US" sz="2400" b="1" dirty="0">
                <a:solidFill>
                  <a:srgbClr val="BD5A2C"/>
                </a:solidFill>
              </a:rPr>
              <a:t>Google search </a:t>
            </a:r>
            <a:r>
              <a:rPr lang="en-US" sz="2400" dirty="0">
                <a:solidFill>
                  <a:srgbClr val="BD5A2C"/>
                </a:solidFill>
              </a:rPr>
              <a:t>data </a:t>
            </a:r>
            <a:r>
              <a:rPr lang="en-US" sz="2400" dirty="0" smtClean="0">
                <a:solidFill>
                  <a:srgbClr val="BD5A2C"/>
                </a:solidFill>
              </a:rPr>
              <a:t>may </a:t>
            </a:r>
            <a:r>
              <a:rPr lang="en-US" sz="2400" dirty="0">
                <a:solidFill>
                  <a:srgbClr val="BD5A2C"/>
                </a:solidFill>
              </a:rPr>
              <a:t>predict everything from recessions to flu epidemics 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57592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87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Data Revolution +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2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13" y="1752600"/>
            <a:ext cx="405402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99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Wider</a:t>
            </a:r>
            <a:r>
              <a:rPr lang="fr-FR" dirty="0" smtClean="0"/>
              <a:t> </a:t>
            </a:r>
            <a:r>
              <a:rPr lang="fr-FR" dirty="0" err="1" smtClean="0"/>
              <a:t>Community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4887951" cy="4267201"/>
          </a:xfrm>
        </p:spPr>
        <p:txBody>
          <a:bodyPr>
            <a:noAutofit/>
          </a:bodyPr>
          <a:lstStyle/>
          <a:p>
            <a:r>
              <a:rPr lang="en-US" sz="2300" dirty="0" smtClean="0"/>
              <a:t>Statisticians tend to be  </a:t>
            </a:r>
            <a:r>
              <a:rPr lang="en-US" sz="2300" b="1" dirty="0" smtClean="0"/>
              <a:t>cautiously </a:t>
            </a:r>
            <a:r>
              <a:rPr lang="en-US" sz="2300" b="1" dirty="0"/>
              <a:t>optimistic</a:t>
            </a:r>
          </a:p>
          <a:p>
            <a:r>
              <a:rPr lang="en-US" sz="2300" dirty="0" smtClean="0"/>
              <a:t>Questions on </a:t>
            </a:r>
            <a:r>
              <a:rPr lang="en-US" sz="2300" b="1" dirty="0" smtClean="0"/>
              <a:t>integrating </a:t>
            </a:r>
            <a:r>
              <a:rPr lang="en-US" sz="2300" b="1" dirty="0"/>
              <a:t>new data </a:t>
            </a:r>
            <a:r>
              <a:rPr lang="en-US" sz="2300" b="1" dirty="0" smtClean="0"/>
              <a:t>w old </a:t>
            </a:r>
            <a:r>
              <a:rPr lang="en-US" sz="2300" b="1" dirty="0"/>
              <a:t>statistical </a:t>
            </a:r>
            <a:r>
              <a:rPr lang="en-US" sz="2300" b="1" dirty="0" smtClean="0"/>
              <a:t>system</a:t>
            </a:r>
            <a:endParaRPr lang="en-US" sz="2300" dirty="0" smtClean="0"/>
          </a:p>
          <a:p>
            <a:r>
              <a:rPr lang="en-US" sz="2300" dirty="0" smtClean="0"/>
              <a:t>Private providers, some international, do new analysis, increase demands for quality; raise some concerns on ethics</a:t>
            </a:r>
          </a:p>
          <a:p>
            <a:r>
              <a:rPr lang="en-US" sz="2300" dirty="0" smtClean="0"/>
              <a:t>Tensions between </a:t>
            </a:r>
            <a:r>
              <a:rPr lang="en-US" sz="2300" b="1" dirty="0" smtClean="0"/>
              <a:t>NSOs</a:t>
            </a:r>
            <a:r>
              <a:rPr lang="en-US" sz="2300" dirty="0" smtClean="0"/>
              <a:t> </a:t>
            </a:r>
            <a:r>
              <a:rPr lang="en-US" sz="2300" dirty="0"/>
              <a:t>and </a:t>
            </a:r>
            <a:r>
              <a:rPr lang="en-US" sz="2300" b="1" dirty="0"/>
              <a:t>new data providers</a:t>
            </a:r>
            <a:r>
              <a:rPr lang="en-US" sz="2300" dirty="0"/>
              <a:t>, especially when NSOs receive </a:t>
            </a:r>
            <a:r>
              <a:rPr lang="en-US" sz="2300" b="1" dirty="0"/>
              <a:t>no credit</a:t>
            </a:r>
          </a:p>
          <a:p>
            <a:endParaRPr lang="en-US" sz="23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51" y="1600200"/>
            <a:ext cx="4114800" cy="311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8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5045</TotalTime>
  <Words>675</Words>
  <Application>Microsoft Macintosh PowerPoint</Application>
  <PresentationFormat>On-screen Show (4:3)</PresentationFormat>
  <Paragraphs>104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Viva la revolución?</vt:lpstr>
      <vt:lpstr>‘Houston [HQ] we have a problem’</vt:lpstr>
      <vt:lpstr>Increased Demands</vt:lpstr>
      <vt:lpstr>A Wealth of New Data</vt:lpstr>
      <vt:lpstr>More Data: More Possibilities </vt:lpstr>
      <vt:lpstr>SoMe, Mobile NW &amp; IoT</vt:lpstr>
      <vt:lpstr>More tools</vt:lpstr>
      <vt:lpstr>Data Revolution +</vt:lpstr>
      <vt:lpstr>Wider Community</vt:lpstr>
      <vt:lpstr>Data Revolution +/-  </vt:lpstr>
      <vt:lpstr>Data Revolution - areas for development</vt:lpstr>
      <vt:lpstr>Global Cooperation</vt:lpstr>
      <vt:lpstr>(IEAG) Data Revolution for Sustainable Development</vt:lpstr>
      <vt:lpstr>A world that counts leaves nobody behind</vt:lpstr>
      <vt:lpstr>hdr.undp.org  is always on </vt:lpstr>
    </vt:vector>
  </TitlesOfParts>
  <Company>United Nations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United Nations</dc:creator>
  <cp:lastModifiedBy>Karin Abbor-Svensson</cp:lastModifiedBy>
  <cp:revision>162</cp:revision>
  <cp:lastPrinted>2015-05-07T12:03:45Z</cp:lastPrinted>
  <dcterms:created xsi:type="dcterms:W3CDTF">2014-11-03T21:50:50Z</dcterms:created>
  <dcterms:modified xsi:type="dcterms:W3CDTF">2015-05-08T12:50:52Z</dcterms:modified>
</cp:coreProperties>
</file>