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7" r:id="rId2"/>
    <p:sldId id="303" r:id="rId3"/>
    <p:sldId id="277" r:id="rId4"/>
    <p:sldId id="291" r:id="rId5"/>
    <p:sldId id="292" r:id="rId6"/>
    <p:sldId id="297" r:id="rId7"/>
    <p:sldId id="295" r:id="rId8"/>
    <p:sldId id="280" r:id="rId9"/>
    <p:sldId id="301" r:id="rId10"/>
    <p:sldId id="293" r:id="rId11"/>
    <p:sldId id="298" r:id="rId12"/>
    <p:sldId id="304"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17" autoAdjust="0"/>
  </p:normalViewPr>
  <p:slideViewPr>
    <p:cSldViewPr>
      <p:cViewPr>
        <p:scale>
          <a:sx n="55" d="100"/>
          <a:sy n="55" d="100"/>
        </p:scale>
        <p:origin x="-1722" y="-84"/>
      </p:cViewPr>
      <p:guideLst>
        <p:guide orient="horz" pos="2160"/>
        <p:guide pos="2880"/>
      </p:guideLst>
    </p:cSldViewPr>
  </p:slideViewPr>
  <p:notesTextViewPr>
    <p:cViewPr>
      <p:scale>
        <a:sx n="1" d="1"/>
        <a:sy n="1" d="1"/>
      </p:scale>
      <p:origin x="0" y="342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4E48A-9E6C-49B7-87E5-6622F96CCCD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AF9F75E7-FA80-418C-960B-BD0CE9AA47B9}">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t>Key inputs</a:t>
          </a:r>
          <a:endParaRPr lang="en-US" dirty="0"/>
        </a:p>
      </dgm:t>
    </dgm:pt>
    <dgm:pt modelId="{CEEDBCB2-9D8A-4BDA-96E1-D973AFCF0DEB}" type="parTrans" cxnId="{F8E2D9E4-1A03-4357-9EB1-EA762043C4CE}">
      <dgm:prSet/>
      <dgm:spPr/>
      <dgm:t>
        <a:bodyPr/>
        <a:lstStyle/>
        <a:p>
          <a:endParaRPr lang="en-US"/>
        </a:p>
      </dgm:t>
    </dgm:pt>
    <dgm:pt modelId="{B52C175E-C8D7-4747-942A-F06F64616E51}" type="sibTrans" cxnId="{F8E2D9E4-1A03-4357-9EB1-EA762043C4CE}">
      <dgm:prSet/>
      <dgm:spPr/>
      <dgm:t>
        <a:bodyPr/>
        <a:lstStyle/>
        <a:p>
          <a:endParaRPr lang="en-US"/>
        </a:p>
      </dgm:t>
    </dgm:pt>
    <dgm:pt modelId="{857AA210-10F5-435F-961F-627D9CE289EA}">
      <dgm:prSet phldrT="[Text]">
        <dgm:style>
          <a:lnRef idx="1">
            <a:schemeClr val="accent5"/>
          </a:lnRef>
          <a:fillRef idx="2">
            <a:schemeClr val="accent5"/>
          </a:fillRef>
          <a:effectRef idx="1">
            <a:schemeClr val="accent5"/>
          </a:effectRef>
          <a:fontRef idx="minor">
            <a:schemeClr val="dk1"/>
          </a:fontRef>
        </dgm:style>
      </dgm:prSet>
      <dgm:spPr/>
      <dgm:t>
        <a:bodyPr/>
        <a:lstStyle/>
        <a:p>
          <a:r>
            <a:rPr lang="en-US" altLang="en-US" dirty="0" smtClean="0"/>
            <a:t>Key inter-governmental processes at the UN...</a:t>
          </a:r>
          <a:endParaRPr lang="en-US" dirty="0"/>
        </a:p>
      </dgm:t>
    </dgm:pt>
    <dgm:pt modelId="{504BEA84-7D0A-4F9F-B516-1D2FF7A3AD7B}" type="parTrans" cxnId="{F57FA54E-F87E-43F0-A636-4FAEF436620D}">
      <dgm:prSet/>
      <dgm:spPr/>
      <dgm:t>
        <a:bodyPr/>
        <a:lstStyle/>
        <a:p>
          <a:endParaRPr lang="en-US"/>
        </a:p>
      </dgm:t>
    </dgm:pt>
    <dgm:pt modelId="{0D801F05-B6FE-4D12-8690-9FE05FA2B8E5}" type="sibTrans" cxnId="{F57FA54E-F87E-43F0-A636-4FAEF436620D}">
      <dgm:prSet/>
      <dgm:spPr/>
      <dgm:t>
        <a:bodyPr/>
        <a:lstStyle/>
        <a:p>
          <a:endParaRPr lang="en-US"/>
        </a:p>
      </dgm:t>
    </dgm:pt>
    <dgm:pt modelId="{01803DC7-23B1-4E0D-9BA4-024FBBEA45C0}">
      <dgm:prSet phldrT="[Text]">
        <dgm:style>
          <a:lnRef idx="3">
            <a:schemeClr val="lt1"/>
          </a:lnRef>
          <a:fillRef idx="1">
            <a:schemeClr val="accent1"/>
          </a:fillRef>
          <a:effectRef idx="1">
            <a:schemeClr val="accent1"/>
          </a:effectRef>
          <a:fontRef idx="minor">
            <a:schemeClr val="lt1"/>
          </a:fontRef>
        </dgm:style>
      </dgm:prSet>
      <dgm:spPr/>
      <dgm:t>
        <a:bodyPr/>
        <a:lstStyle/>
        <a:p>
          <a:r>
            <a:rPr lang="en-US" altLang="en-US" dirty="0" smtClean="0"/>
            <a:t>OWG, HLPF, Expert </a:t>
          </a:r>
          <a:r>
            <a:rPr lang="es-MX" altLang="en-US" dirty="0" err="1" smtClean="0"/>
            <a:t>Committee</a:t>
          </a:r>
          <a:r>
            <a:rPr lang="en-US" altLang="en-US" dirty="0" smtClean="0"/>
            <a:t>  SD, Special event</a:t>
          </a:r>
        </a:p>
        <a:p>
          <a:r>
            <a:rPr lang="en-US" dirty="0" smtClean="0"/>
            <a:t>SIDS, CC, Hyogo…</a:t>
          </a:r>
          <a:endParaRPr lang="en-US" dirty="0"/>
        </a:p>
      </dgm:t>
    </dgm:pt>
    <dgm:pt modelId="{B4DBBBC4-87E5-49E1-8B60-B25A64D0DC31}" type="parTrans" cxnId="{D7F260C7-4440-46F6-BB6A-8EEED83CB57B}">
      <dgm:prSet/>
      <dgm:spPr/>
      <dgm:t>
        <a:bodyPr/>
        <a:lstStyle/>
        <a:p>
          <a:endParaRPr lang="en-US"/>
        </a:p>
      </dgm:t>
    </dgm:pt>
    <dgm:pt modelId="{C4B6933F-3FC4-41AE-B3AC-6266FC95ECD8}" type="sibTrans" cxnId="{D7F260C7-4440-46F6-BB6A-8EEED83CB57B}">
      <dgm:prSet/>
      <dgm:spPr/>
      <dgm:t>
        <a:bodyPr/>
        <a:lstStyle/>
        <a:p>
          <a:endParaRPr lang="en-US"/>
        </a:p>
      </dgm:t>
    </dgm:pt>
    <dgm:pt modelId="{168C7470-DE96-42FA-AAEC-A228C29ED353}">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smtClean="0"/>
            <a:t>Reports</a:t>
          </a:r>
          <a:endParaRPr lang="en-US" dirty="0"/>
        </a:p>
      </dgm:t>
    </dgm:pt>
    <dgm:pt modelId="{BE4683C6-0705-4FB4-A1C7-E1FA98A22E7C}" type="parTrans" cxnId="{48128DDA-B551-4A34-B270-3B756DA52A5B}">
      <dgm:prSet/>
      <dgm:spPr/>
      <dgm:t>
        <a:bodyPr/>
        <a:lstStyle/>
        <a:p>
          <a:endParaRPr lang="en-US"/>
        </a:p>
      </dgm:t>
    </dgm:pt>
    <dgm:pt modelId="{7CCD75D9-7935-414E-8FFF-F7ED62DED5AA}" type="sibTrans" cxnId="{48128DDA-B551-4A34-B270-3B756DA52A5B}">
      <dgm:prSet/>
      <dgm:spPr/>
      <dgm:t>
        <a:bodyPr/>
        <a:lstStyle/>
        <a:p>
          <a:endParaRPr lang="en-US"/>
        </a:p>
      </dgm:t>
    </dgm:pt>
    <dgm:pt modelId="{A3EF6193-3E8C-404D-B7A1-33CC2A098483}">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t>UN TT, HLP, GC, SDSN, RC, UNSG</a:t>
          </a:r>
          <a:endParaRPr lang="en-US" dirty="0"/>
        </a:p>
      </dgm:t>
    </dgm:pt>
    <dgm:pt modelId="{B8826CE1-99ED-4A2E-9222-CE4177ED39CF}" type="parTrans" cxnId="{E5399C58-0693-4985-AB63-5A44CE82B3FD}">
      <dgm:prSet/>
      <dgm:spPr/>
      <dgm:t>
        <a:bodyPr/>
        <a:lstStyle/>
        <a:p>
          <a:endParaRPr lang="en-US"/>
        </a:p>
      </dgm:t>
    </dgm:pt>
    <dgm:pt modelId="{36B588BC-38A5-4ED7-B0A4-42FC20F299CD}" type="sibTrans" cxnId="{E5399C58-0693-4985-AB63-5A44CE82B3FD}">
      <dgm:prSet/>
      <dgm:spPr/>
      <dgm:t>
        <a:bodyPr/>
        <a:lstStyle/>
        <a:p>
          <a:endParaRPr lang="en-US"/>
        </a:p>
      </dgm:t>
    </dgm:pt>
    <dgm:pt modelId="{ABAED994-5FCC-420A-A48B-E5998E75B1B6}" type="pres">
      <dgm:prSet presAssocID="{3104E48A-9E6C-49B7-87E5-6622F96CCCD9}" presName="Name0" presStyleCnt="0">
        <dgm:presLayoutVars>
          <dgm:chPref val="1"/>
          <dgm:dir/>
          <dgm:animOne val="branch"/>
          <dgm:animLvl val="lvl"/>
          <dgm:resizeHandles/>
        </dgm:presLayoutVars>
      </dgm:prSet>
      <dgm:spPr/>
      <dgm:t>
        <a:bodyPr/>
        <a:lstStyle/>
        <a:p>
          <a:endParaRPr lang="en-US"/>
        </a:p>
      </dgm:t>
    </dgm:pt>
    <dgm:pt modelId="{21A70E41-20EF-4F07-A288-CAABFC0BE01A}" type="pres">
      <dgm:prSet presAssocID="{AF9F75E7-FA80-418C-960B-BD0CE9AA47B9}" presName="vertOne" presStyleCnt="0"/>
      <dgm:spPr/>
    </dgm:pt>
    <dgm:pt modelId="{D8F270E3-CB65-4CB5-96DB-835FEFA1BD95}" type="pres">
      <dgm:prSet presAssocID="{AF9F75E7-FA80-418C-960B-BD0CE9AA47B9}" presName="txOne" presStyleLbl="node0" presStyleIdx="0" presStyleCnt="1" custLinFactY="-12728" custLinFactNeighborX="-37" custLinFactNeighborY="-100000">
        <dgm:presLayoutVars>
          <dgm:chPref val="3"/>
        </dgm:presLayoutVars>
      </dgm:prSet>
      <dgm:spPr/>
      <dgm:t>
        <a:bodyPr/>
        <a:lstStyle/>
        <a:p>
          <a:endParaRPr lang="en-US"/>
        </a:p>
      </dgm:t>
    </dgm:pt>
    <dgm:pt modelId="{59C4C027-F40B-4DFC-9200-FC3BCF8C0807}" type="pres">
      <dgm:prSet presAssocID="{AF9F75E7-FA80-418C-960B-BD0CE9AA47B9}" presName="parTransOne" presStyleCnt="0"/>
      <dgm:spPr/>
    </dgm:pt>
    <dgm:pt modelId="{B908687C-99E5-4E98-B3AC-36A4A7567D44}" type="pres">
      <dgm:prSet presAssocID="{AF9F75E7-FA80-418C-960B-BD0CE9AA47B9}" presName="horzOne" presStyleCnt="0"/>
      <dgm:spPr/>
    </dgm:pt>
    <dgm:pt modelId="{9CDAA754-1DED-4F14-BEAF-2F107900A358}" type="pres">
      <dgm:prSet presAssocID="{857AA210-10F5-435F-961F-627D9CE289EA}" presName="vertTwo" presStyleCnt="0"/>
      <dgm:spPr/>
    </dgm:pt>
    <dgm:pt modelId="{6FB7FAA0-38FD-4507-8E51-937BE8AEB86E}" type="pres">
      <dgm:prSet presAssocID="{857AA210-10F5-435F-961F-627D9CE289EA}" presName="txTwo" presStyleLbl="node2" presStyleIdx="0" presStyleCnt="2">
        <dgm:presLayoutVars>
          <dgm:chPref val="3"/>
        </dgm:presLayoutVars>
      </dgm:prSet>
      <dgm:spPr/>
      <dgm:t>
        <a:bodyPr/>
        <a:lstStyle/>
        <a:p>
          <a:endParaRPr lang="en-US"/>
        </a:p>
      </dgm:t>
    </dgm:pt>
    <dgm:pt modelId="{BEE7F3EE-9B5B-4FBA-A2ED-D9AC012E86D1}" type="pres">
      <dgm:prSet presAssocID="{857AA210-10F5-435F-961F-627D9CE289EA}" presName="parTransTwo" presStyleCnt="0"/>
      <dgm:spPr/>
    </dgm:pt>
    <dgm:pt modelId="{294F8EFC-1FBA-44A9-B3F8-188FA696720E}" type="pres">
      <dgm:prSet presAssocID="{857AA210-10F5-435F-961F-627D9CE289EA}" presName="horzTwo" presStyleCnt="0"/>
      <dgm:spPr/>
    </dgm:pt>
    <dgm:pt modelId="{FDCF8711-4129-45FE-AA76-EAA8F577652C}" type="pres">
      <dgm:prSet presAssocID="{01803DC7-23B1-4E0D-9BA4-024FBBEA45C0}" presName="vertThree" presStyleCnt="0"/>
      <dgm:spPr/>
    </dgm:pt>
    <dgm:pt modelId="{0B39370F-1996-41D1-8385-C419234B2492}" type="pres">
      <dgm:prSet presAssocID="{01803DC7-23B1-4E0D-9BA4-024FBBEA45C0}" presName="txThree" presStyleLbl="node3" presStyleIdx="0" presStyleCnt="2">
        <dgm:presLayoutVars>
          <dgm:chPref val="3"/>
        </dgm:presLayoutVars>
      </dgm:prSet>
      <dgm:spPr/>
      <dgm:t>
        <a:bodyPr/>
        <a:lstStyle/>
        <a:p>
          <a:endParaRPr lang="en-US"/>
        </a:p>
      </dgm:t>
    </dgm:pt>
    <dgm:pt modelId="{D12D411C-3024-4EDD-BD3C-932CF502DEC6}" type="pres">
      <dgm:prSet presAssocID="{01803DC7-23B1-4E0D-9BA4-024FBBEA45C0}" presName="horzThree" presStyleCnt="0"/>
      <dgm:spPr/>
    </dgm:pt>
    <dgm:pt modelId="{AC37059A-B423-4A38-A073-749FC070945B}" type="pres">
      <dgm:prSet presAssocID="{0D801F05-B6FE-4D12-8690-9FE05FA2B8E5}" presName="sibSpaceTwo" presStyleCnt="0"/>
      <dgm:spPr/>
    </dgm:pt>
    <dgm:pt modelId="{FF4E02CD-A95D-42E7-826E-DF3814F87C84}" type="pres">
      <dgm:prSet presAssocID="{168C7470-DE96-42FA-AAEC-A228C29ED353}" presName="vertTwo" presStyleCnt="0"/>
      <dgm:spPr/>
    </dgm:pt>
    <dgm:pt modelId="{D0B276F1-52D9-4202-8BFB-F15A2AE95324}" type="pres">
      <dgm:prSet presAssocID="{168C7470-DE96-42FA-AAEC-A228C29ED353}" presName="txTwo" presStyleLbl="node2" presStyleIdx="1" presStyleCnt="2">
        <dgm:presLayoutVars>
          <dgm:chPref val="3"/>
        </dgm:presLayoutVars>
      </dgm:prSet>
      <dgm:spPr/>
      <dgm:t>
        <a:bodyPr/>
        <a:lstStyle/>
        <a:p>
          <a:endParaRPr lang="en-US"/>
        </a:p>
      </dgm:t>
    </dgm:pt>
    <dgm:pt modelId="{63DA6051-1A89-40D9-ABFB-17EF42E24A10}" type="pres">
      <dgm:prSet presAssocID="{168C7470-DE96-42FA-AAEC-A228C29ED353}" presName="parTransTwo" presStyleCnt="0"/>
      <dgm:spPr/>
    </dgm:pt>
    <dgm:pt modelId="{F2D0DAF0-1DCD-4823-8A75-1F981EEE27A1}" type="pres">
      <dgm:prSet presAssocID="{168C7470-DE96-42FA-AAEC-A228C29ED353}" presName="horzTwo" presStyleCnt="0"/>
      <dgm:spPr/>
    </dgm:pt>
    <dgm:pt modelId="{FCBB5062-DAB4-4CB8-963D-61EE17FF4F70}" type="pres">
      <dgm:prSet presAssocID="{A3EF6193-3E8C-404D-B7A1-33CC2A098483}" presName="vertThree" presStyleCnt="0"/>
      <dgm:spPr/>
    </dgm:pt>
    <dgm:pt modelId="{FED74D44-8EBE-4BC2-9160-73C8644F26A0}" type="pres">
      <dgm:prSet presAssocID="{A3EF6193-3E8C-404D-B7A1-33CC2A098483}" presName="txThree" presStyleLbl="node3" presStyleIdx="1" presStyleCnt="2">
        <dgm:presLayoutVars>
          <dgm:chPref val="3"/>
        </dgm:presLayoutVars>
      </dgm:prSet>
      <dgm:spPr/>
      <dgm:t>
        <a:bodyPr/>
        <a:lstStyle/>
        <a:p>
          <a:endParaRPr lang="en-US"/>
        </a:p>
      </dgm:t>
    </dgm:pt>
    <dgm:pt modelId="{D7A64AA7-54B6-49C3-9C1F-6BA5CEE4B69F}" type="pres">
      <dgm:prSet presAssocID="{A3EF6193-3E8C-404D-B7A1-33CC2A098483}" presName="horzThree" presStyleCnt="0"/>
      <dgm:spPr/>
    </dgm:pt>
  </dgm:ptLst>
  <dgm:cxnLst>
    <dgm:cxn modelId="{D7F260C7-4440-46F6-BB6A-8EEED83CB57B}" srcId="{857AA210-10F5-435F-961F-627D9CE289EA}" destId="{01803DC7-23B1-4E0D-9BA4-024FBBEA45C0}" srcOrd="0" destOrd="0" parTransId="{B4DBBBC4-87E5-49E1-8B60-B25A64D0DC31}" sibTransId="{C4B6933F-3FC4-41AE-B3AC-6266FC95ECD8}"/>
    <dgm:cxn modelId="{FD677D99-6A86-4AA3-873C-B0DCD0BE56D9}" type="presOf" srcId="{3104E48A-9E6C-49B7-87E5-6622F96CCCD9}" destId="{ABAED994-5FCC-420A-A48B-E5998E75B1B6}" srcOrd="0" destOrd="0" presId="urn:microsoft.com/office/officeart/2005/8/layout/hierarchy4"/>
    <dgm:cxn modelId="{48128DDA-B551-4A34-B270-3B756DA52A5B}" srcId="{AF9F75E7-FA80-418C-960B-BD0CE9AA47B9}" destId="{168C7470-DE96-42FA-AAEC-A228C29ED353}" srcOrd="1" destOrd="0" parTransId="{BE4683C6-0705-4FB4-A1C7-E1FA98A22E7C}" sibTransId="{7CCD75D9-7935-414E-8FFF-F7ED62DED5AA}"/>
    <dgm:cxn modelId="{E5399C58-0693-4985-AB63-5A44CE82B3FD}" srcId="{168C7470-DE96-42FA-AAEC-A228C29ED353}" destId="{A3EF6193-3E8C-404D-B7A1-33CC2A098483}" srcOrd="0" destOrd="0" parTransId="{B8826CE1-99ED-4A2E-9222-CE4177ED39CF}" sibTransId="{36B588BC-38A5-4ED7-B0A4-42FC20F299CD}"/>
    <dgm:cxn modelId="{C5863B17-9576-4D88-8479-290F11F0E2D6}" type="presOf" srcId="{857AA210-10F5-435F-961F-627D9CE289EA}" destId="{6FB7FAA0-38FD-4507-8E51-937BE8AEB86E}" srcOrd="0" destOrd="0" presId="urn:microsoft.com/office/officeart/2005/8/layout/hierarchy4"/>
    <dgm:cxn modelId="{E116E206-3621-4FC1-B82D-1B567337D6FE}" type="presOf" srcId="{01803DC7-23B1-4E0D-9BA4-024FBBEA45C0}" destId="{0B39370F-1996-41D1-8385-C419234B2492}" srcOrd="0" destOrd="0" presId="urn:microsoft.com/office/officeart/2005/8/layout/hierarchy4"/>
    <dgm:cxn modelId="{7C41FE67-9B09-4C78-8AB9-E38121FAAF50}" type="presOf" srcId="{168C7470-DE96-42FA-AAEC-A228C29ED353}" destId="{D0B276F1-52D9-4202-8BFB-F15A2AE95324}" srcOrd="0" destOrd="0" presId="urn:microsoft.com/office/officeart/2005/8/layout/hierarchy4"/>
    <dgm:cxn modelId="{6AAD2B19-542A-43BC-B643-749C95B4F60C}" type="presOf" srcId="{A3EF6193-3E8C-404D-B7A1-33CC2A098483}" destId="{FED74D44-8EBE-4BC2-9160-73C8644F26A0}" srcOrd="0" destOrd="0" presId="urn:microsoft.com/office/officeart/2005/8/layout/hierarchy4"/>
    <dgm:cxn modelId="{F57FA54E-F87E-43F0-A636-4FAEF436620D}" srcId="{AF9F75E7-FA80-418C-960B-BD0CE9AA47B9}" destId="{857AA210-10F5-435F-961F-627D9CE289EA}" srcOrd="0" destOrd="0" parTransId="{504BEA84-7D0A-4F9F-B516-1D2FF7A3AD7B}" sibTransId="{0D801F05-B6FE-4D12-8690-9FE05FA2B8E5}"/>
    <dgm:cxn modelId="{3A1A0837-F590-440F-AB67-E57767C2DA22}" type="presOf" srcId="{AF9F75E7-FA80-418C-960B-BD0CE9AA47B9}" destId="{D8F270E3-CB65-4CB5-96DB-835FEFA1BD95}" srcOrd="0" destOrd="0" presId="urn:microsoft.com/office/officeart/2005/8/layout/hierarchy4"/>
    <dgm:cxn modelId="{F8E2D9E4-1A03-4357-9EB1-EA762043C4CE}" srcId="{3104E48A-9E6C-49B7-87E5-6622F96CCCD9}" destId="{AF9F75E7-FA80-418C-960B-BD0CE9AA47B9}" srcOrd="0" destOrd="0" parTransId="{CEEDBCB2-9D8A-4BDA-96E1-D973AFCF0DEB}" sibTransId="{B52C175E-C8D7-4747-942A-F06F64616E51}"/>
    <dgm:cxn modelId="{62569FB2-DD49-482E-8B0A-6D233874230B}" type="presParOf" srcId="{ABAED994-5FCC-420A-A48B-E5998E75B1B6}" destId="{21A70E41-20EF-4F07-A288-CAABFC0BE01A}" srcOrd="0" destOrd="0" presId="urn:microsoft.com/office/officeart/2005/8/layout/hierarchy4"/>
    <dgm:cxn modelId="{58503909-4C27-4E42-89D8-4C7D7A9D66C3}" type="presParOf" srcId="{21A70E41-20EF-4F07-A288-CAABFC0BE01A}" destId="{D8F270E3-CB65-4CB5-96DB-835FEFA1BD95}" srcOrd="0" destOrd="0" presId="urn:microsoft.com/office/officeart/2005/8/layout/hierarchy4"/>
    <dgm:cxn modelId="{6B46ABBF-3B05-4BD7-859A-46ECB94A379D}" type="presParOf" srcId="{21A70E41-20EF-4F07-A288-CAABFC0BE01A}" destId="{59C4C027-F40B-4DFC-9200-FC3BCF8C0807}" srcOrd="1" destOrd="0" presId="urn:microsoft.com/office/officeart/2005/8/layout/hierarchy4"/>
    <dgm:cxn modelId="{B03FE8D9-1179-4701-9281-9C0CBE3E201B}" type="presParOf" srcId="{21A70E41-20EF-4F07-A288-CAABFC0BE01A}" destId="{B908687C-99E5-4E98-B3AC-36A4A7567D44}" srcOrd="2" destOrd="0" presId="urn:microsoft.com/office/officeart/2005/8/layout/hierarchy4"/>
    <dgm:cxn modelId="{3871175E-FBB9-4202-9E51-3A65D90A16B3}" type="presParOf" srcId="{B908687C-99E5-4E98-B3AC-36A4A7567D44}" destId="{9CDAA754-1DED-4F14-BEAF-2F107900A358}" srcOrd="0" destOrd="0" presId="urn:microsoft.com/office/officeart/2005/8/layout/hierarchy4"/>
    <dgm:cxn modelId="{98AAA1C3-DC8E-4D88-AA78-A9BF3B0D98D0}" type="presParOf" srcId="{9CDAA754-1DED-4F14-BEAF-2F107900A358}" destId="{6FB7FAA0-38FD-4507-8E51-937BE8AEB86E}" srcOrd="0" destOrd="0" presId="urn:microsoft.com/office/officeart/2005/8/layout/hierarchy4"/>
    <dgm:cxn modelId="{6ABA09D3-ECD6-4648-BA39-89077736430A}" type="presParOf" srcId="{9CDAA754-1DED-4F14-BEAF-2F107900A358}" destId="{BEE7F3EE-9B5B-4FBA-A2ED-D9AC012E86D1}" srcOrd="1" destOrd="0" presId="urn:microsoft.com/office/officeart/2005/8/layout/hierarchy4"/>
    <dgm:cxn modelId="{AD8399F4-1EC0-4D3C-A481-854E49E3413A}" type="presParOf" srcId="{9CDAA754-1DED-4F14-BEAF-2F107900A358}" destId="{294F8EFC-1FBA-44A9-B3F8-188FA696720E}" srcOrd="2" destOrd="0" presId="urn:microsoft.com/office/officeart/2005/8/layout/hierarchy4"/>
    <dgm:cxn modelId="{A7A8D43B-1DA5-47B1-A2F3-D01488BB63A5}" type="presParOf" srcId="{294F8EFC-1FBA-44A9-B3F8-188FA696720E}" destId="{FDCF8711-4129-45FE-AA76-EAA8F577652C}" srcOrd="0" destOrd="0" presId="urn:microsoft.com/office/officeart/2005/8/layout/hierarchy4"/>
    <dgm:cxn modelId="{4B32616D-1462-4477-84A5-E63C32D8A540}" type="presParOf" srcId="{FDCF8711-4129-45FE-AA76-EAA8F577652C}" destId="{0B39370F-1996-41D1-8385-C419234B2492}" srcOrd="0" destOrd="0" presId="urn:microsoft.com/office/officeart/2005/8/layout/hierarchy4"/>
    <dgm:cxn modelId="{5A397282-75CD-4CE8-B1DB-877FDDD3181A}" type="presParOf" srcId="{FDCF8711-4129-45FE-AA76-EAA8F577652C}" destId="{D12D411C-3024-4EDD-BD3C-932CF502DEC6}" srcOrd="1" destOrd="0" presId="urn:microsoft.com/office/officeart/2005/8/layout/hierarchy4"/>
    <dgm:cxn modelId="{1B079AB2-E206-4AF0-82AD-55D652C1E7D7}" type="presParOf" srcId="{B908687C-99E5-4E98-B3AC-36A4A7567D44}" destId="{AC37059A-B423-4A38-A073-749FC070945B}" srcOrd="1" destOrd="0" presId="urn:microsoft.com/office/officeart/2005/8/layout/hierarchy4"/>
    <dgm:cxn modelId="{823A58DD-948E-4B9E-9BF1-C6B4DD149FE8}" type="presParOf" srcId="{B908687C-99E5-4E98-B3AC-36A4A7567D44}" destId="{FF4E02CD-A95D-42E7-826E-DF3814F87C84}" srcOrd="2" destOrd="0" presId="urn:microsoft.com/office/officeart/2005/8/layout/hierarchy4"/>
    <dgm:cxn modelId="{6E77BB4F-A527-463D-A69A-BD9C2ACE2563}" type="presParOf" srcId="{FF4E02CD-A95D-42E7-826E-DF3814F87C84}" destId="{D0B276F1-52D9-4202-8BFB-F15A2AE95324}" srcOrd="0" destOrd="0" presId="urn:microsoft.com/office/officeart/2005/8/layout/hierarchy4"/>
    <dgm:cxn modelId="{49EC1DF2-F6EB-497A-AF11-26584B3FF040}" type="presParOf" srcId="{FF4E02CD-A95D-42E7-826E-DF3814F87C84}" destId="{63DA6051-1A89-40D9-ABFB-17EF42E24A10}" srcOrd="1" destOrd="0" presId="urn:microsoft.com/office/officeart/2005/8/layout/hierarchy4"/>
    <dgm:cxn modelId="{34B33DE6-AE16-4169-9B9A-D40C951042FE}" type="presParOf" srcId="{FF4E02CD-A95D-42E7-826E-DF3814F87C84}" destId="{F2D0DAF0-1DCD-4823-8A75-1F981EEE27A1}" srcOrd="2" destOrd="0" presId="urn:microsoft.com/office/officeart/2005/8/layout/hierarchy4"/>
    <dgm:cxn modelId="{5997F69D-85B6-4FBE-AD94-3DB2BB2A648B}" type="presParOf" srcId="{F2D0DAF0-1DCD-4823-8A75-1F981EEE27A1}" destId="{FCBB5062-DAB4-4CB8-963D-61EE17FF4F70}" srcOrd="0" destOrd="0" presId="urn:microsoft.com/office/officeart/2005/8/layout/hierarchy4"/>
    <dgm:cxn modelId="{6FD3120D-2B00-483E-993A-7365D2CC608A}" type="presParOf" srcId="{FCBB5062-DAB4-4CB8-963D-61EE17FF4F70}" destId="{FED74D44-8EBE-4BC2-9160-73C8644F26A0}" srcOrd="0" destOrd="0" presId="urn:microsoft.com/office/officeart/2005/8/layout/hierarchy4"/>
    <dgm:cxn modelId="{12C1D9D3-5A54-41C6-9ED8-9DCDF071EC21}" type="presParOf" srcId="{FCBB5062-DAB4-4CB8-963D-61EE17FF4F70}" destId="{D7A64AA7-54B6-49C3-9C1F-6BA5CEE4B69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270E3-CB65-4CB5-96DB-835FEFA1BD95}">
      <dsp:nvSpPr>
        <dsp:cNvPr id="0" name=""/>
        <dsp:cNvSpPr/>
      </dsp:nvSpPr>
      <dsp:spPr>
        <a:xfrm>
          <a:off x="0" y="0"/>
          <a:ext cx="8223524" cy="1295443"/>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smtClean="0"/>
            <a:t>Key inputs</a:t>
          </a:r>
          <a:endParaRPr lang="en-US" sz="5600" kern="1200" dirty="0"/>
        </a:p>
      </dsp:txBody>
      <dsp:txXfrm>
        <a:off x="37942" y="37942"/>
        <a:ext cx="8147640" cy="1219559"/>
      </dsp:txXfrm>
    </dsp:sp>
    <dsp:sp modelId="{6FB7FAA0-38FD-4507-8E51-937BE8AEB86E}">
      <dsp:nvSpPr>
        <dsp:cNvPr id="0" name=""/>
        <dsp:cNvSpPr/>
      </dsp:nvSpPr>
      <dsp:spPr>
        <a:xfrm>
          <a:off x="3037" y="1441308"/>
          <a:ext cx="3946028" cy="1295443"/>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altLang="en-US" sz="3000" kern="1200" dirty="0" smtClean="0"/>
            <a:t>Key inter-governmental processes at the UN...</a:t>
          </a:r>
          <a:endParaRPr lang="en-US" sz="3000" kern="1200" dirty="0"/>
        </a:p>
      </dsp:txBody>
      <dsp:txXfrm>
        <a:off x="40979" y="1479250"/>
        <a:ext cx="3870144" cy="1219559"/>
      </dsp:txXfrm>
    </dsp:sp>
    <dsp:sp modelId="{0B39370F-1996-41D1-8385-C419234B2492}">
      <dsp:nvSpPr>
        <dsp:cNvPr id="0" name=""/>
        <dsp:cNvSpPr/>
      </dsp:nvSpPr>
      <dsp:spPr>
        <a:xfrm>
          <a:off x="3037" y="2879644"/>
          <a:ext cx="3946028" cy="1295443"/>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smtClean="0"/>
            <a:t>OWG, HLPF, Expert </a:t>
          </a:r>
          <a:r>
            <a:rPr lang="es-MX" altLang="en-US" sz="2200" kern="1200" dirty="0" err="1" smtClean="0"/>
            <a:t>Committee</a:t>
          </a:r>
          <a:r>
            <a:rPr lang="en-US" altLang="en-US" sz="2200" kern="1200" dirty="0" smtClean="0"/>
            <a:t>  SD, Special event</a:t>
          </a:r>
        </a:p>
        <a:p>
          <a:pPr lvl="0" algn="ctr" defTabSz="977900">
            <a:lnSpc>
              <a:spcPct val="90000"/>
            </a:lnSpc>
            <a:spcBef>
              <a:spcPct val="0"/>
            </a:spcBef>
            <a:spcAft>
              <a:spcPct val="35000"/>
            </a:spcAft>
          </a:pPr>
          <a:r>
            <a:rPr lang="en-US" sz="2200" kern="1200" dirty="0" smtClean="0"/>
            <a:t>SIDS, CC, Hyogo…</a:t>
          </a:r>
          <a:endParaRPr lang="en-US" sz="2200" kern="1200" dirty="0"/>
        </a:p>
      </dsp:txBody>
      <dsp:txXfrm>
        <a:off x="40979" y="2917586"/>
        <a:ext cx="3870144" cy="1219559"/>
      </dsp:txXfrm>
    </dsp:sp>
    <dsp:sp modelId="{D0B276F1-52D9-4202-8BFB-F15A2AE95324}">
      <dsp:nvSpPr>
        <dsp:cNvPr id="0" name=""/>
        <dsp:cNvSpPr/>
      </dsp:nvSpPr>
      <dsp:spPr>
        <a:xfrm>
          <a:off x="4280533" y="1441308"/>
          <a:ext cx="3946028" cy="1295443"/>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Reports</a:t>
          </a:r>
          <a:endParaRPr lang="en-US" sz="3000" kern="1200" dirty="0"/>
        </a:p>
      </dsp:txBody>
      <dsp:txXfrm>
        <a:off x="4318475" y="1479250"/>
        <a:ext cx="3870144" cy="1219559"/>
      </dsp:txXfrm>
    </dsp:sp>
    <dsp:sp modelId="{FED74D44-8EBE-4BC2-9160-73C8644F26A0}">
      <dsp:nvSpPr>
        <dsp:cNvPr id="0" name=""/>
        <dsp:cNvSpPr/>
      </dsp:nvSpPr>
      <dsp:spPr>
        <a:xfrm>
          <a:off x="4280533" y="2879644"/>
          <a:ext cx="3946028" cy="1295443"/>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UN TT, HLP, GC, SDSN, RC, UNSG</a:t>
          </a:r>
          <a:endParaRPr lang="en-US" sz="2200" kern="1200" dirty="0"/>
        </a:p>
      </dsp:txBody>
      <dsp:txXfrm>
        <a:off x="4318475" y="2917586"/>
        <a:ext cx="3870144" cy="12195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DCB3D36-4D13-4D9A-BB63-5BDDDE6C6D6A}" type="datetimeFigureOut">
              <a:rPr lang="en-US" smtClean="0"/>
              <a:t>9/12/2013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B47E24C-3827-4577-9E88-937606CBE096}" type="slidenum">
              <a:rPr lang="en-US" smtClean="0"/>
              <a:t>‹#›</a:t>
            </a:fld>
            <a:endParaRPr lang="en-US"/>
          </a:p>
        </p:txBody>
      </p:sp>
    </p:spTree>
    <p:extLst>
      <p:ext uri="{BB962C8B-B14F-4D97-AF65-F5344CB8AC3E}">
        <p14:creationId xmlns:p14="http://schemas.microsoft.com/office/powerpoint/2010/main" val="830518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7713C1-5D63-47AB-8655-3D3E08FCB943}" type="datetimeFigureOut">
              <a:rPr lang="en-US" smtClean="0"/>
              <a:t>9/12/2013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AB64ED9-979B-4BC7-9554-E56D50F81798}" type="slidenum">
              <a:rPr lang="en-US" smtClean="0"/>
              <a:t>‹#›</a:t>
            </a:fld>
            <a:endParaRPr lang="en-US"/>
          </a:p>
        </p:txBody>
      </p:sp>
    </p:spTree>
    <p:extLst>
      <p:ext uri="{BB962C8B-B14F-4D97-AF65-F5344CB8AC3E}">
        <p14:creationId xmlns:p14="http://schemas.microsoft.com/office/powerpoint/2010/main" val="404471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uropeandcis.undp.org/blog/2013/06/18/will-midterm-evaluations-become-the-dinosaurs-of-developm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xfrm>
            <a:off x="1184275" y="696913"/>
            <a:ext cx="4643438" cy="3481387"/>
          </a:xfrm>
          <a:ln>
            <a:solidFill>
              <a:srgbClr val="000000"/>
            </a:solidFill>
          </a:ln>
        </p:spPr>
      </p:sp>
      <p:sp>
        <p:nvSpPr>
          <p:cNvPr id="20484" name="Rectangle 3"/>
          <p:cNvSpPr>
            <a:spLocks noGrp="1" noChangeArrowheads="1"/>
          </p:cNvSpPr>
          <p:nvPr>
            <p:ph type="body" idx="1"/>
          </p:nvPr>
        </p:nvSpPr>
        <p:spPr>
          <a:xfrm>
            <a:off x="939592" y="4417408"/>
            <a:ext cx="5131223" cy="2157570"/>
          </a:xfrm>
          <a:noFill/>
          <a:ln/>
        </p:spPr>
        <p:txBody>
          <a:bodyPr>
            <a:normAutofit fontScale="40000" lnSpcReduction="20000"/>
          </a:bodyPr>
          <a:lstStyle/>
          <a:p>
            <a:pPr marL="0" lvl="0" indent="0">
              <a:buFont typeface="Arial" panose="020B0604020202020204" pitchFamily="34" charset="0"/>
              <a:buNone/>
            </a:pPr>
            <a:r>
              <a:rPr lang="en-US" sz="2000" b="1" kern="1200" dirty="0" smtClean="0">
                <a:solidFill>
                  <a:schemeClr val="tx1"/>
                </a:solidFill>
                <a:effectLst/>
                <a:latin typeface="+mn-lt"/>
                <a:ea typeface="+mn-ea"/>
                <a:cs typeface="+mn-cs"/>
              </a:rPr>
              <a:t>The post-2015 agenda: Where does it stand now and how to make advantage of it? (Intro)</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Happy to be here to listen to your ideas and opinions. This has been the rationale of the work UNDP has been doing during last year and until 2015:</a:t>
            </a:r>
            <a:r>
              <a:rPr lang="en-US" sz="2000" kern="1200" baseline="0" dirty="0" smtClean="0">
                <a:solidFill>
                  <a:schemeClr val="tx1"/>
                </a:solidFill>
                <a:effectLst/>
                <a:latin typeface="+mn-lt"/>
                <a:ea typeface="+mn-ea"/>
                <a:cs typeface="+mn-cs"/>
              </a:rPr>
              <a:t> an i</a:t>
            </a:r>
            <a:r>
              <a:rPr lang="en-US" sz="2000" kern="1200" dirty="0" smtClean="0">
                <a:solidFill>
                  <a:schemeClr val="tx1"/>
                </a:solidFill>
                <a:effectLst/>
                <a:latin typeface="+mn-lt"/>
                <a:ea typeface="+mn-ea"/>
                <a:cs typeface="+mn-cs"/>
              </a:rPr>
              <a:t>nclusive approach to ensure ownership and enhance accountability. </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I</a:t>
            </a:r>
            <a:r>
              <a:rPr lang="en-US" sz="2000" kern="1200" baseline="0" dirty="0" smtClean="0">
                <a:solidFill>
                  <a:schemeClr val="tx1"/>
                </a:solidFill>
                <a:effectLst/>
                <a:latin typeface="+mn-lt"/>
                <a:ea typeface="+mn-ea"/>
                <a:cs typeface="+mn-cs"/>
              </a:rPr>
              <a:t> don’t have all the answers…</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We will need everyone (civil society and private sector) to deliver an ambitious development agenda and</a:t>
            </a:r>
            <a:r>
              <a:rPr lang="en-US" sz="2000" kern="1200" baseline="0" dirty="0" smtClean="0">
                <a:solidFill>
                  <a:schemeClr val="tx1"/>
                </a:solidFill>
                <a:effectLst/>
                <a:latin typeface="+mn-lt"/>
                <a:ea typeface="+mn-ea"/>
                <a:cs typeface="+mn-cs"/>
              </a:rPr>
              <a:t> it looks like this goals are going to be more ambitious</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Where were you when the MDGs where launched?. I was in Nicaragua. Did not put attention to it. Now I know think it is important: I believe that goals help and common goals are relevant (MDGs)</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Importance of the agenda for UNDP: included in the new SP, but acceleration of the MDGs the top priority also to have credibility)</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Outline of the presentation: 1) where we come from; 2) where we are; 3) the hot potatoes; 4) initial consensus and discrepancies; 5) what we could be next?</a:t>
            </a:r>
          </a:p>
          <a:p>
            <a:pPr marL="171450" lvl="0" indent="-171450">
              <a:buFont typeface="Arial" panose="020B0604020202020204" pitchFamily="34" charset="0"/>
              <a:buChar char="•"/>
            </a:pP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A NEW WORLD</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Never in history have the living conditions of so many people </a:t>
            </a:r>
            <a:r>
              <a:rPr lang="en-US" sz="2000" u="sng" kern="1200" dirty="0" smtClean="0">
                <a:solidFill>
                  <a:schemeClr val="tx1"/>
                </a:solidFill>
                <a:effectLst/>
                <a:latin typeface="+mn-lt"/>
                <a:ea typeface="+mn-ea"/>
                <a:cs typeface="+mn-cs"/>
              </a:rPr>
              <a:t>changed so dramatically </a:t>
            </a:r>
            <a:r>
              <a:rPr lang="en-US" sz="2000" kern="1200" dirty="0" smtClean="0">
                <a:solidFill>
                  <a:schemeClr val="tx1"/>
                </a:solidFill>
                <a:effectLst/>
                <a:latin typeface="+mn-lt"/>
                <a:ea typeface="+mn-ea"/>
                <a:cs typeface="+mn-cs"/>
              </a:rPr>
              <a:t>– for the better – and so fast!</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The current poverty reduction trend affects </a:t>
            </a:r>
            <a:r>
              <a:rPr lang="en-US" sz="2000" u="sng" kern="1200" dirty="0" smtClean="0">
                <a:solidFill>
                  <a:schemeClr val="tx1"/>
                </a:solidFill>
                <a:effectLst/>
                <a:latin typeface="+mn-lt"/>
                <a:ea typeface="+mn-ea"/>
                <a:cs typeface="+mn-cs"/>
              </a:rPr>
              <a:t>100 times as many people as the Industrial Revolution did</a:t>
            </a:r>
            <a:r>
              <a:rPr lang="en-US" sz="20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More than </a:t>
            </a:r>
            <a:r>
              <a:rPr lang="en-US" sz="2000" u="sng" kern="1200" dirty="0" smtClean="0">
                <a:solidFill>
                  <a:schemeClr val="tx1"/>
                </a:solidFill>
                <a:effectLst/>
                <a:latin typeface="+mn-lt"/>
                <a:ea typeface="+mn-ea"/>
                <a:cs typeface="+mn-cs"/>
              </a:rPr>
              <a:t>40 developing countries are experimenting fast human development</a:t>
            </a:r>
            <a:r>
              <a:rPr lang="en-US" sz="2000" kern="1200" dirty="0" smtClean="0">
                <a:solidFill>
                  <a:schemeClr val="tx1"/>
                </a:solidFill>
                <a:effectLst/>
                <a:latin typeface="+mn-lt"/>
                <a:ea typeface="+mn-ea"/>
                <a:cs typeface="+mn-cs"/>
              </a:rPr>
              <a:t> (Chile, Mexico, Brazil, Mauritius, Ghana, South Africa, Malaysia, Turkey, Tunisia, Turkey, Thailand, China, Indonesia, Vietnam, India, Lao PDR, Bangladesh, Uganda, Rwanda…)</a:t>
            </a:r>
          </a:p>
          <a:p>
            <a:pPr marL="171450" lvl="0" indent="-171450">
              <a:buFont typeface="Arial" panose="020B0604020202020204" pitchFamily="34" charset="0"/>
              <a:buChar char="•"/>
            </a:pPr>
            <a:r>
              <a:rPr lang="en-US" sz="2000" u="sng" kern="1200" dirty="0" smtClean="0">
                <a:solidFill>
                  <a:schemeClr val="tx1"/>
                </a:solidFill>
                <a:effectLst/>
                <a:latin typeface="+mn-lt"/>
                <a:ea typeface="+mn-ea"/>
                <a:cs typeface="+mn-cs"/>
              </a:rPr>
              <a:t>Poverty is down </a:t>
            </a:r>
            <a:r>
              <a:rPr lang="en-US" sz="2000" kern="1200" dirty="0" smtClean="0">
                <a:solidFill>
                  <a:schemeClr val="tx1"/>
                </a:solidFill>
                <a:effectLst/>
                <a:latin typeface="+mn-lt"/>
                <a:ea typeface="+mn-ea"/>
                <a:cs typeface="+mn-cs"/>
              </a:rPr>
              <a:t>from 43.1% to 22.4% </a:t>
            </a:r>
          </a:p>
          <a:p>
            <a:pPr marL="171450" lvl="0" indent="-171450">
              <a:buFont typeface="Arial" panose="020B0604020202020204" pitchFamily="34" charset="0"/>
              <a:buChar char="•"/>
            </a:pPr>
            <a:r>
              <a:rPr lang="en-US" sz="2000" u="sng" kern="1200" dirty="0" smtClean="0">
                <a:solidFill>
                  <a:schemeClr val="tx1"/>
                </a:solidFill>
                <a:effectLst/>
                <a:latin typeface="+mn-lt"/>
                <a:ea typeface="+mn-ea"/>
                <a:cs typeface="+mn-cs"/>
              </a:rPr>
              <a:t>Primary school </a:t>
            </a:r>
            <a:r>
              <a:rPr lang="en-US" sz="2000" kern="1200" dirty="0" smtClean="0">
                <a:solidFill>
                  <a:schemeClr val="tx1"/>
                </a:solidFill>
                <a:effectLst/>
                <a:latin typeface="+mn-lt"/>
                <a:ea typeface="+mn-ea"/>
                <a:cs typeface="+mn-cs"/>
              </a:rPr>
              <a:t>enrolment has increased to an average of 89%, with girls now almost as likely to be enrolled as boys.</a:t>
            </a:r>
          </a:p>
          <a:p>
            <a:pPr marL="171450" lvl="0" indent="-171450">
              <a:buFont typeface="Arial" panose="020B0604020202020204" pitchFamily="34" charset="0"/>
              <a:buChar char="•"/>
            </a:pPr>
            <a:r>
              <a:rPr lang="en-US" sz="2000" u="sng" kern="1200" dirty="0" smtClean="0">
                <a:solidFill>
                  <a:schemeClr val="tx1"/>
                </a:solidFill>
                <a:effectLst/>
                <a:latin typeface="+mn-lt"/>
                <a:ea typeface="+mn-ea"/>
                <a:cs typeface="+mn-cs"/>
              </a:rPr>
              <a:t>Children</a:t>
            </a:r>
            <a:r>
              <a:rPr lang="en-US" sz="2000" kern="1200" dirty="0" smtClean="0">
                <a:solidFill>
                  <a:schemeClr val="tx1"/>
                </a:solidFill>
                <a:effectLst/>
                <a:latin typeface="+mn-lt"/>
                <a:ea typeface="+mn-ea"/>
                <a:cs typeface="+mn-cs"/>
              </a:rPr>
              <a:t> are </a:t>
            </a:r>
            <a:r>
              <a:rPr lang="en-US" sz="2000" b="0" u="none" kern="1200" dirty="0" smtClean="0">
                <a:solidFill>
                  <a:schemeClr val="tx1"/>
                </a:solidFill>
                <a:effectLst/>
                <a:latin typeface="+mn-lt"/>
                <a:ea typeface="+mn-ea"/>
                <a:cs typeface="+mn-cs"/>
              </a:rPr>
              <a:t>significantly less likely to die of disease or malnutrition.</a:t>
            </a:r>
          </a:p>
          <a:p>
            <a:pPr marL="171450" lvl="0" indent="-171450">
              <a:buFont typeface="Arial" panose="020B0604020202020204" pitchFamily="34" charset="0"/>
              <a:buChar char="•"/>
            </a:pPr>
            <a:r>
              <a:rPr lang="en-US" sz="2000" b="0" u="sng" kern="1200" dirty="0" smtClean="0">
                <a:solidFill>
                  <a:schemeClr val="tx1"/>
                </a:solidFill>
                <a:effectLst/>
                <a:latin typeface="+mn-lt"/>
                <a:ea typeface="+mn-ea"/>
                <a:cs typeface="+mn-cs"/>
              </a:rPr>
              <a:t>Global HIV infections</a:t>
            </a:r>
            <a:r>
              <a:rPr lang="en-US" sz="2000" b="0" u="none" kern="1200" dirty="0" smtClean="0">
                <a:solidFill>
                  <a:schemeClr val="tx1"/>
                </a:solidFill>
                <a:effectLst/>
                <a:latin typeface="+mn-lt"/>
                <a:ea typeface="+mn-ea"/>
                <a:cs typeface="+mn-cs"/>
              </a:rPr>
              <a:t> continue to decline and access to anti-retroviral drugs has expanded widely.</a:t>
            </a:r>
          </a:p>
          <a:p>
            <a:pPr marL="171450" lvl="0" indent="-171450">
              <a:buFont typeface="Arial" panose="020B0604020202020204" pitchFamily="34" charset="0"/>
              <a:buChar char="•"/>
            </a:pPr>
            <a:r>
              <a:rPr lang="en-US" sz="2000" b="0" u="sng" kern="1200" dirty="0" smtClean="0">
                <a:solidFill>
                  <a:schemeClr val="tx1"/>
                </a:solidFill>
                <a:effectLst/>
                <a:latin typeface="+mn-lt"/>
                <a:ea typeface="+mn-ea"/>
                <a:cs typeface="+mn-cs"/>
              </a:rPr>
              <a:t>BRICS economic</a:t>
            </a:r>
            <a:r>
              <a:rPr lang="en-US" sz="2000" b="0" u="none" kern="1200" dirty="0" smtClean="0">
                <a:solidFill>
                  <a:schemeClr val="tx1"/>
                </a:solidFill>
                <a:effectLst/>
                <a:latin typeface="+mn-lt"/>
                <a:ea typeface="+mn-ea"/>
                <a:cs typeface="+mn-cs"/>
              </a:rPr>
              <a:t> output is equal to the G6</a:t>
            </a:r>
          </a:p>
          <a:p>
            <a:pPr marL="171450" lvl="0" indent="-171450">
              <a:buFont typeface="Arial" panose="020B0604020202020204" pitchFamily="34" charset="0"/>
              <a:buChar char="•"/>
            </a:pPr>
            <a:r>
              <a:rPr lang="en-US" sz="2000" b="0" u="none" kern="1200" dirty="0" smtClean="0">
                <a:solidFill>
                  <a:schemeClr val="tx1"/>
                </a:solidFill>
                <a:effectLst/>
                <a:latin typeface="+mn-lt"/>
                <a:ea typeface="+mn-ea"/>
                <a:cs typeface="+mn-cs"/>
              </a:rPr>
              <a:t>By 2013, </a:t>
            </a:r>
            <a:r>
              <a:rPr lang="en-US" sz="2000" b="0" u="sng" kern="1200" dirty="0" smtClean="0">
                <a:solidFill>
                  <a:schemeClr val="tx1"/>
                </a:solidFill>
                <a:effectLst/>
                <a:latin typeface="+mn-lt"/>
                <a:ea typeface="+mn-ea"/>
                <a:cs typeface="+mn-cs"/>
              </a:rPr>
              <a:t>80% of the world’s middle class will reside in the South, accounting for 70% of the planet’s consumption</a:t>
            </a:r>
            <a:r>
              <a:rPr lang="en-US" sz="2000" b="0" u="none"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2000" b="0" u="sng" kern="1200" dirty="0" smtClean="0">
                <a:solidFill>
                  <a:schemeClr val="tx1"/>
                </a:solidFill>
                <a:effectLst/>
                <a:latin typeface="+mn-lt"/>
                <a:ea typeface="+mn-ea"/>
                <a:cs typeface="+mn-cs"/>
              </a:rPr>
              <a:t>200 million people are out of a job</a:t>
            </a:r>
            <a:r>
              <a:rPr lang="en-US" sz="2000" b="0" u="none" kern="1200" dirty="0" smtClean="0">
                <a:solidFill>
                  <a:schemeClr val="tx1"/>
                </a:solidFill>
                <a:effectLst/>
                <a:latin typeface="+mn-lt"/>
                <a:ea typeface="+mn-ea"/>
                <a:cs typeface="+mn-cs"/>
              </a:rPr>
              <a:t>, among them 75 million young people. </a:t>
            </a:r>
          </a:p>
          <a:p>
            <a:pPr marL="171450" lvl="0" indent="-171450">
              <a:buFont typeface="Arial" panose="020B0604020202020204" pitchFamily="34" charset="0"/>
              <a:buChar char="•"/>
            </a:pPr>
            <a:r>
              <a:rPr lang="en-US" sz="2000" b="0" u="none" kern="1200" dirty="0" smtClean="0">
                <a:solidFill>
                  <a:schemeClr val="tx1"/>
                </a:solidFill>
                <a:effectLst/>
                <a:latin typeface="+mn-lt"/>
                <a:ea typeface="+mn-ea"/>
                <a:cs typeface="+mn-cs"/>
              </a:rPr>
              <a:t>Rates of female participation in the </a:t>
            </a:r>
            <a:r>
              <a:rPr lang="en-US" sz="2000" b="0" u="none" kern="1200" dirty="0" err="1" smtClean="0">
                <a:solidFill>
                  <a:schemeClr val="tx1"/>
                </a:solidFill>
                <a:effectLst/>
                <a:latin typeface="+mn-lt"/>
                <a:ea typeface="+mn-ea"/>
                <a:cs typeface="+mn-cs"/>
              </a:rPr>
              <a:t>labour</a:t>
            </a:r>
            <a:r>
              <a:rPr lang="en-US" sz="2000" b="0" u="none" kern="1200" dirty="0" smtClean="0">
                <a:solidFill>
                  <a:schemeClr val="tx1"/>
                </a:solidFill>
                <a:effectLst/>
                <a:latin typeface="+mn-lt"/>
                <a:ea typeface="+mn-ea"/>
                <a:cs typeface="+mn-cs"/>
              </a:rPr>
              <a:t> market often remain low, while social services remain limited.</a:t>
            </a:r>
          </a:p>
          <a:p>
            <a:pPr marL="171450" lvl="0" indent="-171450">
              <a:buFont typeface="Arial" panose="020B0604020202020204" pitchFamily="34" charset="0"/>
              <a:buChar char="•"/>
            </a:pPr>
            <a:r>
              <a:rPr lang="en-US" sz="2000" b="0" u="sng" kern="1200" dirty="0" smtClean="0">
                <a:solidFill>
                  <a:schemeClr val="tx1"/>
                </a:solidFill>
                <a:effectLst/>
                <a:latin typeface="+mn-lt"/>
                <a:ea typeface="+mn-ea"/>
                <a:cs typeface="+mn-cs"/>
              </a:rPr>
              <a:t>621 million young people worldwide are not in school or training</a:t>
            </a:r>
            <a:r>
              <a:rPr lang="en-US" sz="2000" b="0" u="none" kern="1200" dirty="0" smtClean="0">
                <a:solidFill>
                  <a:schemeClr val="tx1"/>
                </a:solidFill>
                <a:effectLst/>
                <a:latin typeface="+mn-lt"/>
                <a:ea typeface="+mn-ea"/>
                <a:cs typeface="+mn-cs"/>
              </a:rPr>
              <a:t>, not employed and not looking for work, risking a permanent exclusion from the </a:t>
            </a:r>
            <a:r>
              <a:rPr lang="en-US" sz="2000" b="0" u="none" kern="1200" dirty="0" err="1" smtClean="0">
                <a:solidFill>
                  <a:schemeClr val="tx1"/>
                </a:solidFill>
                <a:effectLst/>
                <a:latin typeface="+mn-lt"/>
                <a:ea typeface="+mn-ea"/>
                <a:cs typeface="+mn-cs"/>
              </a:rPr>
              <a:t>labour</a:t>
            </a:r>
            <a:r>
              <a:rPr lang="en-US" sz="2000" b="0" u="none" kern="1200" dirty="0" smtClean="0">
                <a:solidFill>
                  <a:schemeClr val="tx1"/>
                </a:solidFill>
                <a:effectLst/>
                <a:latin typeface="+mn-lt"/>
                <a:ea typeface="+mn-ea"/>
                <a:cs typeface="+mn-cs"/>
              </a:rPr>
              <a:t> market. </a:t>
            </a:r>
          </a:p>
          <a:p>
            <a:pPr marL="171450" lvl="0" indent="-171450">
              <a:buFont typeface="Arial" panose="020B0604020202020204" pitchFamily="34" charset="0"/>
              <a:buChar char="•"/>
            </a:pPr>
            <a:r>
              <a:rPr lang="en-US" sz="2000" b="0" u="none" kern="1200" dirty="0" smtClean="0">
                <a:solidFill>
                  <a:schemeClr val="tx1"/>
                </a:solidFill>
                <a:effectLst/>
                <a:latin typeface="+mn-lt"/>
                <a:ea typeface="+mn-ea"/>
                <a:cs typeface="+mn-cs"/>
              </a:rPr>
              <a:t>Undeclared work and the fundamentals for decent work, including rights at work and social dialogue, are problems in many countries. Many poor people in these countries are working in unsafe conditions and without the protection of their basic rights. </a:t>
            </a:r>
          </a:p>
          <a:p>
            <a:pPr marL="171450" lvl="0" indent="-171450">
              <a:buFont typeface="Arial" panose="020B0604020202020204" pitchFamily="34" charset="0"/>
              <a:buChar char="•"/>
            </a:pPr>
            <a:r>
              <a:rPr lang="en-US" sz="2000" b="0" u="none" kern="1200" dirty="0" smtClean="0">
                <a:solidFill>
                  <a:schemeClr val="tx1"/>
                </a:solidFill>
                <a:effectLst/>
                <a:latin typeface="+mn-lt"/>
                <a:ea typeface="+mn-ea"/>
                <a:cs typeface="+mn-cs"/>
              </a:rPr>
              <a:t>Only</a:t>
            </a:r>
            <a:r>
              <a:rPr lang="en-US" sz="2000" b="0" u="sng" kern="1200" dirty="0" smtClean="0">
                <a:solidFill>
                  <a:schemeClr val="tx1"/>
                </a:solidFill>
                <a:effectLst/>
                <a:latin typeface="+mn-lt"/>
                <a:ea typeface="+mn-ea"/>
                <a:cs typeface="+mn-cs"/>
              </a:rPr>
              <a:t> 20% of the world population has access to adequate social protection</a:t>
            </a:r>
            <a:r>
              <a:rPr lang="en-US" sz="2000" b="0" u="none" kern="1200" dirty="0" smtClean="0">
                <a:solidFill>
                  <a:schemeClr val="tx1"/>
                </a:solidFill>
                <a:effectLst/>
                <a:latin typeface="+mn-lt"/>
                <a:ea typeface="+mn-ea"/>
                <a:cs typeface="+mn-cs"/>
              </a:rPr>
              <a:t>.</a:t>
            </a:r>
          </a:p>
          <a:p>
            <a:pPr marL="171450" lvl="0" indent="-171450">
              <a:buFont typeface="Arial" panose="020B0604020202020204" pitchFamily="34" charset="0"/>
              <a:buChar char="•"/>
            </a:pP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2000" kern="1200" dirty="0" smtClean="0">
              <a:solidFill>
                <a:schemeClr val="tx1"/>
              </a:solidFill>
              <a:effectLst/>
              <a:latin typeface="+mn-lt"/>
              <a:ea typeface="+mn-ea"/>
              <a:cs typeface="+mn-cs"/>
            </a:endParaRPr>
          </a:p>
          <a:p>
            <a:pPr lvl="0"/>
            <a:r>
              <a:rPr lang="en-US" sz="2000" b="1" kern="1200" dirty="0" smtClean="0">
                <a:solidFill>
                  <a:schemeClr val="tx1"/>
                </a:solidFill>
                <a:effectLst/>
                <a:latin typeface="+mn-lt"/>
                <a:ea typeface="+mn-ea"/>
                <a:cs typeface="+mn-cs"/>
              </a:rPr>
              <a:t>What about multilateralism</a:t>
            </a:r>
            <a:r>
              <a:rPr lang="en-US" sz="20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2000" u="sng" kern="1200" dirty="0" smtClean="0">
                <a:solidFill>
                  <a:schemeClr val="tx1"/>
                </a:solidFill>
                <a:effectLst/>
                <a:latin typeface="+mn-lt"/>
                <a:ea typeface="+mn-ea"/>
                <a:cs typeface="+mn-cs"/>
              </a:rPr>
              <a:t>Need</a:t>
            </a:r>
            <a:r>
              <a:rPr lang="en-US" sz="2000" kern="1200" dirty="0" smtClean="0">
                <a:solidFill>
                  <a:schemeClr val="tx1"/>
                </a:solidFill>
                <a:effectLst/>
                <a:latin typeface="+mn-lt"/>
                <a:ea typeface="+mn-ea"/>
                <a:cs typeface="+mn-cs"/>
              </a:rPr>
              <a:t> for multilateralism stronger than ever </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Ability to d</a:t>
            </a:r>
            <a:r>
              <a:rPr lang="en-US" sz="2000" u="sng" kern="1200" dirty="0" smtClean="0">
                <a:solidFill>
                  <a:schemeClr val="tx1"/>
                </a:solidFill>
                <a:effectLst/>
                <a:latin typeface="+mn-lt"/>
                <a:ea typeface="+mn-ea"/>
                <a:cs typeface="+mn-cs"/>
              </a:rPr>
              <a:t>eliver it is weaker</a:t>
            </a:r>
            <a:r>
              <a:rPr lang="en-US" sz="20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2000" u="sng" kern="1200" dirty="0" smtClean="0">
                <a:solidFill>
                  <a:schemeClr val="tx1"/>
                </a:solidFill>
                <a:effectLst/>
                <a:latin typeface="+mn-lt"/>
                <a:ea typeface="+mn-ea"/>
                <a:cs typeface="+mn-cs"/>
              </a:rPr>
              <a:t>Belief</a:t>
            </a:r>
            <a:r>
              <a:rPr lang="en-US" sz="2000" kern="1200" dirty="0" smtClean="0">
                <a:solidFill>
                  <a:schemeClr val="tx1"/>
                </a:solidFill>
                <a:effectLst/>
                <a:latin typeface="+mn-lt"/>
                <a:ea typeface="+mn-ea"/>
                <a:cs typeface="+mn-cs"/>
              </a:rPr>
              <a:t> in it is at a low </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With </a:t>
            </a:r>
            <a:r>
              <a:rPr lang="en-US" sz="2000" u="sng" kern="1200" dirty="0" smtClean="0">
                <a:solidFill>
                  <a:schemeClr val="tx1"/>
                </a:solidFill>
                <a:effectLst/>
                <a:latin typeface="+mn-lt"/>
                <a:ea typeface="+mn-ea"/>
                <a:cs typeface="+mn-cs"/>
              </a:rPr>
              <a:t>global power</a:t>
            </a:r>
            <a:r>
              <a:rPr lang="en-US" sz="2000" kern="1200" dirty="0" smtClean="0">
                <a:solidFill>
                  <a:schemeClr val="tx1"/>
                </a:solidFill>
                <a:effectLst/>
                <a:latin typeface="+mn-lt"/>
                <a:ea typeface="+mn-ea"/>
                <a:cs typeface="+mn-cs"/>
              </a:rPr>
              <a:t> more multi-cited, diverse and G20 evolving, no obvious coalition for DGs </a:t>
            </a:r>
          </a:p>
          <a:p>
            <a:pPr marL="171450" lvl="0" indent="-171450">
              <a:buFont typeface="Arial" panose="020B0604020202020204" pitchFamily="34" charset="0"/>
              <a:buChar char="•"/>
            </a:pPr>
            <a:r>
              <a:rPr lang="en-US" sz="2000" u="sng" kern="1200" dirty="0" smtClean="0">
                <a:solidFill>
                  <a:schemeClr val="tx1"/>
                </a:solidFill>
                <a:effectLst/>
                <a:latin typeface="+mn-lt"/>
                <a:ea typeface="+mn-ea"/>
                <a:cs typeface="+mn-cs"/>
              </a:rPr>
              <a:t>Austerity</a:t>
            </a:r>
            <a:r>
              <a:rPr lang="en-US" sz="2000" kern="1200" dirty="0" smtClean="0">
                <a:solidFill>
                  <a:schemeClr val="tx1"/>
                </a:solidFill>
                <a:effectLst/>
                <a:latin typeface="+mn-lt"/>
                <a:ea typeface="+mn-ea"/>
                <a:cs typeface="+mn-cs"/>
              </a:rPr>
              <a:t> in rich countries </a:t>
            </a:r>
          </a:p>
          <a:p>
            <a:pPr marL="171450" lvl="0" indent="-171450">
              <a:buFont typeface="Arial" panose="020B0604020202020204" pitchFamily="34" charset="0"/>
              <a:buChar char="•"/>
            </a:pPr>
            <a:r>
              <a:rPr lang="en-US" sz="2000" u="sng" kern="1200" dirty="0" smtClean="0">
                <a:solidFill>
                  <a:schemeClr val="tx1"/>
                </a:solidFill>
                <a:effectLst/>
                <a:latin typeface="+mn-lt"/>
                <a:ea typeface="+mn-ea"/>
                <a:cs typeface="+mn-cs"/>
              </a:rPr>
              <a:t>Climate and environment higher</a:t>
            </a:r>
            <a:r>
              <a:rPr lang="en-US" sz="2000" kern="1200" dirty="0" smtClean="0">
                <a:solidFill>
                  <a:schemeClr val="tx1"/>
                </a:solidFill>
                <a:effectLst/>
                <a:latin typeface="+mn-lt"/>
                <a:ea typeface="+mn-ea"/>
                <a:cs typeface="+mn-cs"/>
              </a:rPr>
              <a:t> on some rich country agendas, but waning </a:t>
            </a:r>
          </a:p>
          <a:p>
            <a:pPr marL="171450" lvl="0" indent="-171450">
              <a:buFont typeface="Arial" panose="020B0604020202020204" pitchFamily="34" charset="0"/>
              <a:buChar char="•"/>
            </a:pPr>
            <a:r>
              <a:rPr lang="en-US" sz="2000" u="sng" kern="1200" dirty="0" smtClean="0">
                <a:solidFill>
                  <a:schemeClr val="tx1"/>
                </a:solidFill>
                <a:effectLst/>
                <a:latin typeface="+mn-lt"/>
                <a:ea typeface="+mn-ea"/>
                <a:cs typeface="+mn-cs"/>
              </a:rPr>
              <a:t>Post 911, focus on fragility, 3D’s </a:t>
            </a:r>
          </a:p>
          <a:p>
            <a:pPr marL="171450" lvl="0" indent="-171450">
              <a:buFont typeface="Arial" panose="020B0604020202020204" pitchFamily="34" charset="0"/>
              <a:buChar char="•"/>
            </a:pPr>
            <a:r>
              <a:rPr lang="en-US" sz="2000" u="sng" kern="1200" dirty="0" smtClean="0">
                <a:solidFill>
                  <a:schemeClr val="tx1"/>
                </a:solidFill>
                <a:effectLst/>
                <a:latin typeface="+mn-lt"/>
                <a:ea typeface="+mn-ea"/>
                <a:cs typeface="+mn-cs"/>
              </a:rPr>
              <a:t>Shocks</a:t>
            </a:r>
            <a:r>
              <a:rPr lang="en-US" sz="2000" kern="1200" dirty="0" smtClean="0">
                <a:solidFill>
                  <a:schemeClr val="tx1"/>
                </a:solidFill>
                <a:effectLst/>
                <a:latin typeface="+mn-lt"/>
                <a:ea typeface="+mn-ea"/>
                <a:cs typeface="+mn-cs"/>
              </a:rPr>
              <a:t> the new normal (sort of)  </a:t>
            </a:r>
            <a:endParaRPr lang="en-US" sz="2000" b="1" dirty="0">
              <a:solidFill>
                <a:srgbClr val="004800"/>
              </a:solidFill>
              <a:ea typeface="ＭＳ Ｐゴシック" charset="-128"/>
              <a:cs typeface="ＭＳ Ｐゴシック" charset="-128"/>
            </a:endParaRPr>
          </a:p>
        </p:txBody>
      </p:sp>
      <p:sp>
        <p:nvSpPr>
          <p:cNvPr id="5" name="Slide Number Placeholder 4"/>
          <p:cNvSpPr>
            <a:spLocks noGrp="1"/>
          </p:cNvSpPr>
          <p:nvPr>
            <p:ph type="sldNum" sz="quarter" idx="10"/>
          </p:nvPr>
        </p:nvSpPr>
        <p:spPr/>
        <p:txBody>
          <a:bodyPr/>
          <a:lstStyle/>
          <a:p>
            <a:pPr>
              <a:defRPr/>
            </a:pPr>
            <a:fld id="{07487B8B-80DF-4067-8C85-1FCFA036BB0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Possible</a:t>
            </a:r>
            <a:r>
              <a:rPr lang="en-US" altLang="en-US" baseline="0" dirty="0" smtClean="0"/>
              <a:t> event on finance (back to the concept of Monterrey Consensus)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CSW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Ministerial review….</a:t>
            </a:r>
            <a:br>
              <a:rPr lang="en-US" altLang="en-US" baseline="0" dirty="0" smtClean="0"/>
            </a:br>
            <a:endParaRPr lang="en-US" altLang="en-US" baseline="0" dirty="0" smtClean="0"/>
          </a:p>
          <a:p>
            <a:pPr lvl="0"/>
            <a:endParaRPr lang="en-US" dirty="0"/>
          </a:p>
        </p:txBody>
      </p:sp>
      <p:sp>
        <p:nvSpPr>
          <p:cNvPr id="4" name="Slide Number Placeholder 3"/>
          <p:cNvSpPr>
            <a:spLocks noGrp="1"/>
          </p:cNvSpPr>
          <p:nvPr>
            <p:ph type="sldNum" sz="quarter" idx="10"/>
          </p:nvPr>
        </p:nvSpPr>
        <p:spPr/>
        <p:txBody>
          <a:bodyPr/>
          <a:lstStyle/>
          <a:p>
            <a:fld id="{1E80C98B-850C-4E09-9CF7-059D0D68A6D2}" type="slidenum">
              <a:rPr lang="en-US" smtClean="0"/>
              <a:t>10</a:t>
            </a:fld>
            <a:endParaRPr lang="en-US"/>
          </a:p>
        </p:txBody>
      </p:sp>
    </p:spTree>
    <p:extLst>
      <p:ext uri="{BB962C8B-B14F-4D97-AF65-F5344CB8AC3E}">
        <p14:creationId xmlns:p14="http://schemas.microsoft.com/office/powerpoint/2010/main" val="230337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2000" b="1" kern="1200" dirty="0" smtClean="0">
                <a:solidFill>
                  <a:schemeClr val="tx1"/>
                </a:solidFill>
                <a:effectLst/>
                <a:latin typeface="+mn-lt"/>
                <a:ea typeface="+mn-ea"/>
                <a:cs typeface="+mn-cs"/>
              </a:rPr>
              <a:t>We listened, now what?</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Unfinished business of the MDGs</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Follow</a:t>
            </a:r>
            <a:r>
              <a:rPr lang="en-US" sz="2000" kern="1200" baseline="0" dirty="0" smtClean="0">
                <a:solidFill>
                  <a:schemeClr val="tx1"/>
                </a:solidFill>
                <a:effectLst/>
                <a:latin typeface="+mn-lt"/>
                <a:ea typeface="+mn-ea"/>
                <a:cs typeface="+mn-cs"/>
              </a:rPr>
              <a:t> up national consultations: post2015 </a:t>
            </a:r>
            <a:r>
              <a:rPr lang="en-US" sz="2000" kern="1200" baseline="0" dirty="0" err="1" smtClean="0">
                <a:solidFill>
                  <a:schemeClr val="tx1"/>
                </a:solidFill>
                <a:effectLst/>
                <a:latin typeface="+mn-lt"/>
                <a:ea typeface="+mn-ea"/>
                <a:cs typeface="+mn-cs"/>
              </a:rPr>
              <a:t>microfund</a:t>
            </a:r>
            <a:endParaRPr lang="en-US" sz="2000" kern="1200" baseline="0" dirty="0" smtClean="0">
              <a:solidFill>
                <a:schemeClr val="tx1"/>
              </a:solidFill>
              <a:effectLst/>
              <a:latin typeface="+mn-lt"/>
              <a:ea typeface="+mn-ea"/>
              <a:cs typeface="+mn-cs"/>
            </a:endParaRPr>
          </a:p>
          <a:p>
            <a:pPr lvl="2"/>
            <a:r>
              <a:rPr lang="en-US" sz="2000" b="1" kern="1200" dirty="0" smtClean="0">
                <a:solidFill>
                  <a:schemeClr val="tx1"/>
                </a:solidFill>
                <a:effectLst/>
                <a:latin typeface="+mn-lt"/>
                <a:ea typeface="+mn-ea"/>
                <a:cs typeface="+mn-cs"/>
              </a:rPr>
              <a:t>Albania- Youth online business incubators, </a:t>
            </a:r>
            <a:r>
              <a:rPr lang="en-US" sz="2000" kern="1200" dirty="0" smtClean="0">
                <a:solidFill>
                  <a:schemeClr val="tx1"/>
                </a:solidFill>
                <a:effectLst/>
                <a:latin typeface="+mn-lt"/>
                <a:ea typeface="+mn-ea"/>
                <a:cs typeface="+mn-cs"/>
              </a:rPr>
              <a:t>submitted by </a:t>
            </a:r>
            <a:r>
              <a:rPr lang="en-US" sz="2000" kern="1200" dirty="0" err="1" smtClean="0">
                <a:solidFill>
                  <a:schemeClr val="tx1"/>
                </a:solidFill>
                <a:effectLst/>
                <a:latin typeface="+mn-lt"/>
                <a:ea typeface="+mn-ea"/>
                <a:cs typeface="+mn-cs"/>
              </a:rPr>
              <a:t>Eno</a:t>
            </a:r>
            <a:r>
              <a:rPr lang="en-US" sz="2000" kern="1200" dirty="0" smtClean="0">
                <a:solidFill>
                  <a:schemeClr val="tx1"/>
                </a:solidFill>
                <a:effectLst/>
                <a:latin typeface="+mn-lt"/>
                <a:ea typeface="+mn-ea"/>
                <a:cs typeface="+mn-cs"/>
              </a:rPr>
              <a:t> </a:t>
            </a:r>
            <a:r>
              <a:rPr lang="en-US" sz="2000" kern="1200" dirty="0" err="1" smtClean="0">
                <a:solidFill>
                  <a:schemeClr val="tx1"/>
                </a:solidFill>
                <a:effectLst/>
                <a:latin typeface="+mn-lt"/>
                <a:ea typeface="+mn-ea"/>
                <a:cs typeface="+mn-cs"/>
              </a:rPr>
              <a:t>Ngjela</a:t>
            </a:r>
            <a:r>
              <a:rPr lang="en-US" sz="2000" b="1" kern="1200" dirty="0" smtClean="0">
                <a:solidFill>
                  <a:schemeClr val="tx1"/>
                </a:solidFill>
                <a:effectLst/>
                <a:latin typeface="+mn-lt"/>
                <a:ea typeface="+mn-ea"/>
                <a:cs typeface="+mn-cs"/>
              </a:rPr>
              <a:t>:</a:t>
            </a:r>
            <a:r>
              <a:rPr lang="en-US" sz="2000" kern="1200" dirty="0" smtClean="0">
                <a:solidFill>
                  <a:schemeClr val="tx1"/>
                </a:solidFill>
                <a:effectLst/>
                <a:latin typeface="+mn-lt"/>
                <a:ea typeface="+mn-ea"/>
                <a:cs typeface="+mn-cs"/>
              </a:rPr>
              <a:t> The disconnect between education and job markets was one of the top issues raised by young people during Albania’s national consultations. Now, they will build on this and use the </a:t>
            </a:r>
            <a:r>
              <a:rPr lang="en-US" sz="2000" u="sng" kern="1200" dirty="0" smtClean="0">
                <a:solidFill>
                  <a:schemeClr val="tx1"/>
                </a:solidFill>
                <a:effectLst/>
                <a:latin typeface="+mn-lt"/>
                <a:ea typeface="+mn-ea"/>
                <a:cs typeface="+mn-cs"/>
              </a:rPr>
              <a:t>large Facebook following in Albania to provide business support to start-ups run by young people.    </a:t>
            </a:r>
          </a:p>
          <a:p>
            <a:pPr lvl="2"/>
            <a:r>
              <a:rPr lang="en-US" sz="2000" kern="1200" dirty="0" smtClean="0">
                <a:solidFill>
                  <a:schemeClr val="tx1"/>
                </a:solidFill>
                <a:effectLst/>
                <a:latin typeface="+mn-lt"/>
                <a:ea typeface="+mn-ea"/>
                <a:cs typeface="+mn-cs"/>
              </a:rPr>
              <a:t> </a:t>
            </a:r>
          </a:p>
          <a:p>
            <a:pPr lvl="2"/>
            <a:r>
              <a:rPr lang="en-US" sz="2000" b="1" kern="1200" dirty="0" smtClean="0">
                <a:solidFill>
                  <a:schemeClr val="tx1"/>
                </a:solidFill>
                <a:effectLst/>
                <a:latin typeface="+mn-lt"/>
                <a:ea typeface="+mn-ea"/>
                <a:cs typeface="+mn-cs"/>
              </a:rPr>
              <a:t>Kyrgyzstan- Youth led outreach to the most vulnerable, </a:t>
            </a:r>
            <a:r>
              <a:rPr lang="en-US" sz="2000" kern="1200" dirty="0" smtClean="0">
                <a:solidFill>
                  <a:schemeClr val="tx1"/>
                </a:solidFill>
                <a:effectLst/>
                <a:latin typeface="+mn-lt"/>
                <a:ea typeface="+mn-ea"/>
                <a:cs typeface="+mn-cs"/>
              </a:rPr>
              <a:t>submitted by </a:t>
            </a:r>
            <a:r>
              <a:rPr lang="en-US" sz="2000" kern="1200" dirty="0" err="1" smtClean="0">
                <a:solidFill>
                  <a:schemeClr val="tx1"/>
                </a:solidFill>
                <a:effectLst/>
                <a:latin typeface="+mn-lt"/>
                <a:ea typeface="+mn-ea"/>
                <a:cs typeface="+mn-cs"/>
              </a:rPr>
              <a:t>Asel</a:t>
            </a:r>
            <a:r>
              <a:rPr lang="en-US" sz="2000" kern="1200" dirty="0" smtClean="0">
                <a:solidFill>
                  <a:schemeClr val="tx1"/>
                </a:solidFill>
                <a:effectLst/>
                <a:latin typeface="+mn-lt"/>
                <a:ea typeface="+mn-ea"/>
                <a:cs typeface="+mn-cs"/>
              </a:rPr>
              <a:t> </a:t>
            </a:r>
            <a:r>
              <a:rPr lang="en-US" sz="2000" kern="1200" dirty="0" err="1" smtClean="0">
                <a:solidFill>
                  <a:schemeClr val="tx1"/>
                </a:solidFill>
                <a:effectLst/>
                <a:latin typeface="+mn-lt"/>
                <a:ea typeface="+mn-ea"/>
                <a:cs typeface="+mn-cs"/>
              </a:rPr>
              <a:t>Abdurahmanova</a:t>
            </a:r>
            <a:r>
              <a:rPr lang="en-US" sz="2000" b="1" kern="120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This joint proposal with UNICEF in Kyrgyzstan will focus on the at risk youth groups (12-18) in the Osh and Jalalabad provinces and seek to build </a:t>
            </a:r>
            <a:r>
              <a:rPr lang="en-US" sz="2000" u="sng" kern="1200" dirty="0" smtClean="0">
                <a:solidFill>
                  <a:schemeClr val="tx1"/>
                </a:solidFill>
                <a:effectLst/>
                <a:latin typeface="+mn-lt"/>
                <a:ea typeface="+mn-ea"/>
                <a:cs typeface="+mn-cs"/>
              </a:rPr>
              <a:t>peer-to-peer civic outreach that takes a positive approach to build upon the assets among at risk groups to prevent juvenile delinquency.</a:t>
            </a:r>
            <a:r>
              <a:rPr lang="en-US" sz="2000" kern="1200" dirty="0" smtClean="0">
                <a:solidFill>
                  <a:schemeClr val="tx1"/>
                </a:solidFill>
                <a:effectLst/>
                <a:latin typeface="+mn-lt"/>
                <a:ea typeface="+mn-ea"/>
                <a:cs typeface="+mn-cs"/>
              </a:rPr>
              <a:t> </a:t>
            </a:r>
          </a:p>
          <a:p>
            <a:pPr lvl="2"/>
            <a:r>
              <a:rPr lang="en-US" sz="2000" kern="1200" dirty="0" smtClean="0">
                <a:solidFill>
                  <a:schemeClr val="tx1"/>
                </a:solidFill>
                <a:effectLst/>
                <a:latin typeface="+mn-lt"/>
                <a:ea typeface="+mn-ea"/>
                <a:cs typeface="+mn-cs"/>
              </a:rPr>
              <a:t> </a:t>
            </a:r>
          </a:p>
          <a:p>
            <a:pPr lvl="2"/>
            <a:r>
              <a:rPr lang="en-US" sz="2000" b="1" kern="1200" dirty="0" smtClean="0">
                <a:solidFill>
                  <a:schemeClr val="tx1"/>
                </a:solidFill>
                <a:effectLst/>
                <a:latin typeface="+mn-lt"/>
                <a:ea typeface="+mn-ea"/>
                <a:cs typeface="+mn-cs"/>
              </a:rPr>
              <a:t>Belarus- Making Sense of Many Voices, </a:t>
            </a:r>
            <a:r>
              <a:rPr lang="en-US" sz="2000" kern="1200" dirty="0" smtClean="0">
                <a:solidFill>
                  <a:schemeClr val="tx1"/>
                </a:solidFill>
                <a:effectLst/>
                <a:latin typeface="+mn-lt"/>
                <a:ea typeface="+mn-ea"/>
                <a:cs typeface="+mn-cs"/>
              </a:rPr>
              <a:t>submitted by </a:t>
            </a:r>
            <a:r>
              <a:rPr lang="en-US" sz="2000" kern="1200" dirty="0" err="1" smtClean="0">
                <a:solidFill>
                  <a:schemeClr val="tx1"/>
                </a:solidFill>
                <a:effectLst/>
                <a:latin typeface="+mn-lt"/>
                <a:ea typeface="+mn-ea"/>
                <a:cs typeface="+mn-cs"/>
              </a:rPr>
              <a:t>Viacheslav</a:t>
            </a:r>
            <a:r>
              <a:rPr lang="en-US" sz="2000" kern="1200" dirty="0" smtClean="0">
                <a:solidFill>
                  <a:schemeClr val="tx1"/>
                </a:solidFill>
                <a:effectLst/>
                <a:latin typeface="+mn-lt"/>
                <a:ea typeface="+mn-ea"/>
                <a:cs typeface="+mn-cs"/>
              </a:rPr>
              <a:t> </a:t>
            </a:r>
            <a:r>
              <a:rPr lang="en-US" sz="2000" kern="1200" dirty="0" err="1" smtClean="0">
                <a:solidFill>
                  <a:schemeClr val="tx1"/>
                </a:solidFill>
                <a:effectLst/>
                <a:latin typeface="+mn-lt"/>
                <a:ea typeface="+mn-ea"/>
                <a:cs typeface="+mn-cs"/>
              </a:rPr>
              <a:t>Shelegeiko</a:t>
            </a:r>
            <a:r>
              <a:rPr lang="en-US" sz="2000" b="1" kern="120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Engaging with People with Disabilities through Their Stories: Colleagues from Belarus will build on the ongoing work in RBEC in using </a:t>
            </a:r>
            <a:r>
              <a:rPr lang="en-US" sz="2000" u="sng" kern="1200" dirty="0" smtClean="0">
                <a:solidFill>
                  <a:schemeClr val="tx1"/>
                </a:solidFill>
                <a:effectLst/>
                <a:latin typeface="+mn-lt"/>
                <a:ea typeface="+mn-ea"/>
                <a:cs typeface="+mn-cs"/>
                <a:hlinkClick r:id="rId3"/>
              </a:rPr>
              <a:t>micro-narratives to better understand perceptions, attitudes, fears, concerns and hopes</a:t>
            </a:r>
            <a:r>
              <a:rPr lang="en-US" sz="2000" kern="1200" dirty="0" smtClean="0">
                <a:solidFill>
                  <a:schemeClr val="tx1"/>
                </a:solidFill>
                <a:effectLst/>
                <a:latin typeface="+mn-lt"/>
                <a:ea typeface="+mn-ea"/>
                <a:cs typeface="+mn-cs"/>
              </a:rPr>
              <a:t> of people with disabilities in order to effectively tailor support programs that will help with their integration in the society.  This latest, cutting-edge methodology has yet to be tested in this context.</a:t>
            </a:r>
          </a:p>
          <a:p>
            <a:pPr lvl="2"/>
            <a:r>
              <a:rPr lang="en-US" sz="2000" kern="1200" dirty="0" smtClean="0">
                <a:solidFill>
                  <a:schemeClr val="tx1"/>
                </a:solidFill>
                <a:effectLst/>
                <a:latin typeface="+mn-lt"/>
                <a:ea typeface="+mn-ea"/>
                <a:cs typeface="+mn-cs"/>
              </a:rPr>
              <a:t> </a:t>
            </a:r>
          </a:p>
          <a:p>
            <a:pPr lvl="2"/>
            <a:r>
              <a:rPr lang="en-US" sz="2000" b="1" kern="1200" dirty="0" smtClean="0">
                <a:solidFill>
                  <a:schemeClr val="tx1"/>
                </a:solidFill>
                <a:effectLst/>
                <a:latin typeface="+mn-lt"/>
                <a:ea typeface="+mn-ea"/>
                <a:cs typeface="+mn-cs"/>
              </a:rPr>
              <a:t>Georgia, Streamlining post 2015 priorities into the National Development Strategy, </a:t>
            </a:r>
            <a:r>
              <a:rPr lang="en-US" sz="2000" kern="1200" dirty="0" smtClean="0">
                <a:solidFill>
                  <a:schemeClr val="tx1"/>
                </a:solidFill>
                <a:effectLst/>
                <a:latin typeface="+mn-lt"/>
                <a:ea typeface="+mn-ea"/>
                <a:cs typeface="+mn-cs"/>
              </a:rPr>
              <a:t>submitted by </a:t>
            </a:r>
            <a:r>
              <a:rPr lang="en-US" sz="2000" kern="1200" dirty="0" err="1" smtClean="0">
                <a:solidFill>
                  <a:schemeClr val="tx1"/>
                </a:solidFill>
                <a:effectLst/>
                <a:latin typeface="+mn-lt"/>
                <a:ea typeface="+mn-ea"/>
                <a:cs typeface="+mn-cs"/>
              </a:rPr>
              <a:t>Inita</a:t>
            </a:r>
            <a:r>
              <a:rPr lang="en-US" sz="2000" kern="1200" dirty="0" smtClean="0">
                <a:solidFill>
                  <a:schemeClr val="tx1"/>
                </a:solidFill>
                <a:effectLst/>
                <a:latin typeface="+mn-lt"/>
                <a:ea typeface="+mn-ea"/>
                <a:cs typeface="+mn-cs"/>
              </a:rPr>
              <a:t> </a:t>
            </a:r>
            <a:r>
              <a:rPr lang="en-US" sz="2000" kern="1200" dirty="0" err="1" smtClean="0">
                <a:solidFill>
                  <a:schemeClr val="tx1"/>
                </a:solidFill>
                <a:effectLst/>
                <a:latin typeface="+mn-lt"/>
                <a:ea typeface="+mn-ea"/>
                <a:cs typeface="+mn-cs"/>
              </a:rPr>
              <a:t>Paulovica</a:t>
            </a:r>
            <a:r>
              <a:rPr lang="en-US" sz="2000" b="1" kern="1200" dirty="0" smtClean="0">
                <a:solidFill>
                  <a:schemeClr val="tx1"/>
                </a:solidFill>
                <a:effectLst/>
                <a:latin typeface="+mn-lt"/>
                <a:ea typeface="+mn-ea"/>
                <a:cs typeface="+mn-cs"/>
              </a:rPr>
              <a:t>:</a:t>
            </a:r>
            <a:r>
              <a:rPr lang="en-US" sz="2000" kern="1200" dirty="0" smtClean="0">
                <a:solidFill>
                  <a:schemeClr val="tx1"/>
                </a:solidFill>
                <a:effectLst/>
                <a:latin typeface="+mn-lt"/>
                <a:ea typeface="+mn-ea"/>
                <a:cs typeface="+mn-cs"/>
              </a:rPr>
              <a:t> Our colleagues in Georgia are looking at innovative mechanisms for sustaining momentum of post 2015 consultations, maintaining a steady </a:t>
            </a:r>
            <a:r>
              <a:rPr lang="en-US" sz="2000" u="sng" kern="1200" dirty="0" smtClean="0">
                <a:solidFill>
                  <a:schemeClr val="tx1"/>
                </a:solidFill>
                <a:effectLst/>
                <a:latin typeface="+mn-lt"/>
                <a:ea typeface="+mn-ea"/>
                <a:cs typeface="+mn-cs"/>
              </a:rPr>
              <a:t>link between citizens’ input and policy makers’ agenda, and building these into the National Development Strategy.  Similar to colleagues in Belarus, they will be experimenting with the use of micro-narratives.</a:t>
            </a:r>
          </a:p>
          <a:p>
            <a:r>
              <a:rPr lang="en-US" sz="20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Keep the momentum</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Deep analysis and evidence</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UN TT into the OWG</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Taking forward the</a:t>
            </a:r>
            <a:r>
              <a:rPr lang="en-US" sz="2000" kern="1200" baseline="0" dirty="0" smtClean="0">
                <a:solidFill>
                  <a:schemeClr val="tx1"/>
                </a:solidFill>
                <a:effectLst/>
                <a:latin typeface="+mn-lt"/>
                <a:ea typeface="+mn-ea"/>
                <a:cs typeface="+mn-cs"/>
              </a:rPr>
              <a:t> ideas of the HLP: data revolution (</a:t>
            </a:r>
            <a:r>
              <a:rPr lang="en-US" sz="2000" kern="1200" baseline="0" dirty="0" err="1" smtClean="0">
                <a:solidFill>
                  <a:schemeClr val="tx1"/>
                </a:solidFill>
                <a:effectLst/>
                <a:latin typeface="+mn-lt"/>
                <a:ea typeface="+mn-ea"/>
                <a:cs typeface="+mn-cs"/>
              </a:rPr>
              <a:t>february</a:t>
            </a:r>
            <a:r>
              <a:rPr lang="en-US" sz="2000" kern="1200" baseline="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UNDAFs (new guidelines)</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How to consultations</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Prototype </a:t>
            </a:r>
          </a:p>
          <a:p>
            <a:pPr marL="171450" lvl="0" indent="-171450">
              <a:buFont typeface="Arial" panose="020B0604020202020204" pitchFamily="34" charset="0"/>
              <a:buChar char="•"/>
            </a:pPr>
            <a:r>
              <a:rPr lang="en-US" sz="2000" b="1" kern="1200" dirty="0" smtClean="0">
                <a:solidFill>
                  <a:schemeClr val="tx1"/>
                </a:solidFill>
                <a:effectLst/>
                <a:latin typeface="+mn-lt"/>
                <a:ea typeface="+mn-ea"/>
                <a:cs typeface="+mn-cs"/>
              </a:rPr>
              <a:t>Expand support and advice to Member States </a:t>
            </a:r>
            <a:r>
              <a:rPr lang="en-US" sz="2000" kern="1200" dirty="0" smtClean="0">
                <a:solidFill>
                  <a:schemeClr val="tx1"/>
                </a:solidFill>
                <a:effectLst/>
                <a:latin typeface="+mn-lt"/>
                <a:ea typeface="+mn-ea"/>
                <a:cs typeface="+mn-cs"/>
              </a:rPr>
              <a:t>at the level of capitals to engage in substantive discussions on post 2015 through the UN Country Teams.</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Continue to engage with civil society, private sector, academia and other constituencies in line with the intergovernmental mandates which stress </a:t>
            </a:r>
            <a:r>
              <a:rPr lang="en-US" sz="2000" b="1" kern="1200" dirty="0" smtClean="0">
                <a:solidFill>
                  <a:schemeClr val="tx1"/>
                </a:solidFill>
                <a:effectLst/>
                <a:latin typeface="+mn-lt"/>
                <a:ea typeface="+mn-ea"/>
                <a:cs typeface="+mn-cs"/>
              </a:rPr>
              <a:t>participation of stakeholders </a:t>
            </a:r>
            <a:r>
              <a:rPr lang="en-US" sz="2000" kern="1200" dirty="0" smtClean="0">
                <a:solidFill>
                  <a:schemeClr val="tx1"/>
                </a:solidFill>
                <a:effectLst/>
                <a:latin typeface="+mn-lt"/>
                <a:ea typeface="+mn-ea"/>
                <a:cs typeface="+mn-cs"/>
              </a:rPr>
              <a:t>throughout the process. </a:t>
            </a:r>
          </a:p>
          <a:p>
            <a:pPr marL="232943" indent="-232943">
              <a:lnSpc>
                <a:spcPct val="90000"/>
              </a:lnSpc>
              <a:buFont typeface="Arial" panose="020B0604020202020204" pitchFamily="34" charset="0"/>
              <a:buChar char="•"/>
            </a:pPr>
            <a:endParaRPr lang="en-US" altLang="en-US" sz="2000" dirty="0" smtClean="0"/>
          </a:p>
          <a:p>
            <a:pPr marL="171450" indent="-17145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1AB64ED9-979B-4BC7-9554-E56D50F81798}" type="slidenum">
              <a:rPr lang="en-US" smtClean="0"/>
              <a:t>11</a:t>
            </a:fld>
            <a:endParaRPr lang="en-US"/>
          </a:p>
        </p:txBody>
      </p:sp>
    </p:spTree>
    <p:extLst>
      <p:ext uri="{BB962C8B-B14F-4D97-AF65-F5344CB8AC3E}">
        <p14:creationId xmlns:p14="http://schemas.microsoft.com/office/powerpoint/2010/main" val="328017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2000" b="1" dirty="0" smtClean="0">
                <a:latin typeface="Palatino Linotype" pitchFamily="18" charset="0"/>
              </a:rPr>
              <a:t>OWG </a:t>
            </a:r>
          </a:p>
          <a:p>
            <a:pPr marL="457200" marR="0" lvl="3" indent="0" algn="l" defTabSz="914400" rtl="0" eaLnBrk="1" fontAlgn="auto" latinLnBrk="0" hangingPunct="1">
              <a:lnSpc>
                <a:spcPct val="100000"/>
              </a:lnSpc>
              <a:spcBef>
                <a:spcPts val="0"/>
              </a:spcBef>
              <a:spcAft>
                <a:spcPts val="0"/>
              </a:spcAft>
              <a:buClrTx/>
              <a:buSzTx/>
              <a:buFontTx/>
              <a:buChar char="•"/>
              <a:tabLst/>
              <a:defRPr/>
            </a:pPr>
            <a:r>
              <a:rPr lang="en-US" altLang="en-US" sz="2000" dirty="0" smtClean="0">
                <a:latin typeface="Palatino Linotype" pitchFamily="18" charset="0"/>
              </a:rPr>
              <a:t>SDGs</a:t>
            </a:r>
          </a:p>
          <a:p>
            <a:pPr marL="457200" marR="0" lvl="3" indent="0" algn="l" defTabSz="914400" rtl="0" eaLnBrk="1" fontAlgn="auto" latinLnBrk="0" hangingPunct="1">
              <a:lnSpc>
                <a:spcPct val="100000"/>
              </a:lnSpc>
              <a:spcBef>
                <a:spcPts val="0"/>
              </a:spcBef>
              <a:spcAft>
                <a:spcPts val="0"/>
              </a:spcAft>
              <a:buClrTx/>
              <a:buSzTx/>
              <a:buFontTx/>
              <a:buChar char="•"/>
              <a:tabLst/>
              <a:defRPr/>
            </a:pPr>
            <a:r>
              <a:rPr lang="en-US" altLang="en-US" sz="2000" dirty="0" smtClean="0">
                <a:latin typeface="Palatino Linotype" pitchFamily="18" charset="0"/>
              </a:rPr>
              <a:t>Now almost a GA setting</a:t>
            </a:r>
            <a:endParaRPr lang="en-US" altLang="en-US" sz="1800" dirty="0" smtClean="0">
              <a:latin typeface="Palatino Linotype" pitchFamily="18" charset="0"/>
            </a:endParaRPr>
          </a:p>
          <a:p>
            <a:pPr marL="457200" marR="0" lvl="3" indent="0" algn="l" defTabSz="914400" rtl="0" eaLnBrk="1" fontAlgn="auto" latinLnBrk="0" hangingPunct="1">
              <a:lnSpc>
                <a:spcPct val="100000"/>
              </a:lnSpc>
              <a:spcBef>
                <a:spcPts val="0"/>
              </a:spcBef>
              <a:spcAft>
                <a:spcPts val="0"/>
              </a:spcAft>
              <a:buClrTx/>
              <a:buSzTx/>
              <a:buFontTx/>
              <a:buChar char="•"/>
              <a:tabLst/>
              <a:defRPr/>
            </a:pPr>
            <a:r>
              <a:rPr lang="en-US" altLang="en-US" sz="1800" dirty="0" smtClean="0">
                <a:latin typeface="Palatino Linotype" pitchFamily="18" charset="0"/>
              </a:rPr>
              <a:t>8 sessions until the 5 days session of February 2015</a:t>
            </a:r>
          </a:p>
          <a:p>
            <a:pPr marL="457200" marR="0" lvl="3" indent="0" algn="l" defTabSz="914400" rtl="0" eaLnBrk="1" fontAlgn="auto" latinLnBrk="0" hangingPunct="1">
              <a:lnSpc>
                <a:spcPct val="100000"/>
              </a:lnSpc>
              <a:spcBef>
                <a:spcPts val="0"/>
              </a:spcBef>
              <a:spcAft>
                <a:spcPts val="0"/>
              </a:spcAft>
              <a:buClrTx/>
              <a:buSzTx/>
              <a:buFontTx/>
              <a:buChar char="•"/>
              <a:tabLst/>
              <a:defRPr/>
            </a:pPr>
            <a:r>
              <a:rPr lang="en-US" altLang="en-US" sz="1800" dirty="0" smtClean="0">
                <a:latin typeface="Palatino Linotype" pitchFamily="18" charset="0"/>
              </a:rPr>
              <a:t>Report</a:t>
            </a:r>
            <a:r>
              <a:rPr lang="en-US" altLang="en-US" sz="1800" baseline="0" dirty="0" smtClean="0">
                <a:latin typeface="Palatino Linotype" pitchFamily="18" charset="0"/>
              </a:rPr>
              <a:t> by September 2014</a:t>
            </a:r>
          </a:p>
          <a:p>
            <a:pPr marL="457200" marR="0" lvl="3" indent="0" algn="l" defTabSz="914400" rtl="0" eaLnBrk="1" fontAlgn="auto" latinLnBrk="0" hangingPunct="1">
              <a:lnSpc>
                <a:spcPct val="100000"/>
              </a:lnSpc>
              <a:spcBef>
                <a:spcPts val="0"/>
              </a:spcBef>
              <a:spcAft>
                <a:spcPts val="0"/>
              </a:spcAft>
              <a:buClrTx/>
              <a:buSzTx/>
              <a:buFontTx/>
              <a:buChar char="•"/>
              <a:tabLst/>
              <a:defRPr/>
            </a:pPr>
            <a:r>
              <a:rPr lang="en-US" altLang="en-US" sz="1800" baseline="0" dirty="0" smtClean="0">
                <a:latin typeface="Palatino Linotype" pitchFamily="18" charset="0"/>
              </a:rPr>
              <a:t>Civil society participation</a:t>
            </a:r>
            <a:endParaRPr lang="en-US" altLang="en-US" sz="1800" dirty="0" smtClean="0">
              <a:latin typeface="Palatino Linotype" pitchFamily="18" charset="0"/>
            </a:endParaRPr>
          </a:p>
          <a:p>
            <a:pPr marL="0" marR="0" lvl="2" indent="0" algn="l" defTabSz="914400" rtl="0" eaLnBrk="1" fontAlgn="auto" latinLnBrk="0" hangingPunct="1">
              <a:lnSpc>
                <a:spcPct val="100000"/>
              </a:lnSpc>
              <a:spcBef>
                <a:spcPts val="0"/>
              </a:spcBef>
              <a:spcAft>
                <a:spcPts val="0"/>
              </a:spcAft>
              <a:buClrTx/>
              <a:buSzTx/>
              <a:buFontTx/>
              <a:buChar char="•"/>
              <a:tabLst/>
              <a:defRPr/>
            </a:pPr>
            <a:endParaRPr lang="en-US" altLang="en-US" sz="1800" dirty="0" smtClean="0">
              <a:latin typeface="Palatino Linotype" pitchFamily="18"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latin typeface="Palatino Linotype" pitchFamily="18" charset="0"/>
              </a:rPr>
              <a:t>HLP</a:t>
            </a:r>
          </a:p>
          <a:p>
            <a:pPr marL="0" marR="0" lvl="2" indent="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report outlines five necessary transformative changes: </a:t>
            </a:r>
          </a:p>
          <a:p>
            <a:pPr marL="0" marR="0" lvl="2" indent="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new agenda cannot leave anyone behind. </a:t>
            </a:r>
          </a:p>
          <a:p>
            <a:pPr marL="0" marR="0" lvl="2" indent="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It asks us to put sustainable development at the core in order to eradicate extreme poverty and drive prosperity. </a:t>
            </a:r>
          </a:p>
          <a:p>
            <a:pPr marL="0" marR="0" lvl="2" indent="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It highlights generating jobs a priority and </a:t>
            </a:r>
          </a:p>
          <a:p>
            <a:pPr marL="0" marR="0" lvl="2" indent="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establishes that peace, security and freedom from violence are essential. Above all it calls for a new global partnership. </a:t>
            </a:r>
          </a:p>
          <a:p>
            <a:pPr marL="0" marR="0" lvl="2" indent="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As part of this partnership, it acknowledges the role of “new” development actors, such as local authorities and private foundations.</a:t>
            </a:r>
          </a:p>
          <a:p>
            <a:pPr marL="0" marR="0" lvl="2" indent="0" algn="l" defTabSz="914400" rtl="0" eaLnBrk="1" fontAlgn="auto" latinLnBrk="0" hangingPunct="1">
              <a:lnSpc>
                <a:spcPct val="100000"/>
              </a:lnSpc>
              <a:spcBef>
                <a:spcPts val="0"/>
              </a:spcBef>
              <a:spcAft>
                <a:spcPts val="0"/>
              </a:spcAft>
              <a:buClrTx/>
              <a:buSzTx/>
              <a:buFontTx/>
              <a:buChar char="•"/>
              <a:tabLst/>
              <a:defRPr/>
            </a:pPr>
            <a:endParaRPr lang="en-US" altLang="en-US" sz="1800" dirty="0" smtClean="0">
              <a:latin typeface="Palatino Linotype" pitchFamily="18" charset="0"/>
            </a:endParaRPr>
          </a:p>
          <a:p>
            <a:pPr marL="0" marR="0" lvl="2" indent="0" algn="l" defTabSz="914400" rtl="0" eaLnBrk="1" fontAlgn="auto" latinLnBrk="0" hangingPunct="1">
              <a:lnSpc>
                <a:spcPct val="100000"/>
              </a:lnSpc>
              <a:spcBef>
                <a:spcPts val="0"/>
              </a:spcBef>
              <a:spcAft>
                <a:spcPts val="0"/>
              </a:spcAft>
              <a:buClrTx/>
              <a:buSzTx/>
              <a:buFontTx/>
              <a:buChar char="•"/>
              <a:tabLst/>
              <a:defRPr/>
            </a:pPr>
            <a:endParaRPr lang="en-US" altLang="en-US" sz="1800" dirty="0" smtClean="0">
              <a:latin typeface="Palatino Linotype" pitchFamily="18"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latin typeface="Palatino Linotype" pitchFamily="18" charset="0"/>
              </a:rPr>
              <a:t>Expert committee</a:t>
            </a:r>
            <a:r>
              <a:rPr lang="en-US" altLang="en-US" sz="1800" b="1" baseline="0" dirty="0" smtClean="0">
                <a:latin typeface="Palatino Linotype" pitchFamily="18" charset="0"/>
              </a:rPr>
              <a:t> in financing for development</a:t>
            </a:r>
          </a:p>
          <a:p>
            <a:pPr marL="457200" marR="0" lvl="3" indent="0" algn="l" defTabSz="914400" rtl="0" eaLnBrk="1" fontAlgn="auto" latinLnBrk="0" hangingPunct="1">
              <a:lnSpc>
                <a:spcPct val="100000"/>
              </a:lnSpc>
              <a:spcBef>
                <a:spcPts val="0"/>
              </a:spcBef>
              <a:spcAft>
                <a:spcPts val="0"/>
              </a:spcAft>
              <a:buClrTx/>
              <a:buSzTx/>
              <a:buFontTx/>
              <a:buChar char="•"/>
              <a:tabLst/>
              <a:defRPr/>
            </a:pPr>
            <a:r>
              <a:rPr lang="en-US" altLang="en-US" sz="1800" baseline="0" dirty="0" smtClean="0">
                <a:latin typeface="Palatino Linotype" pitchFamily="18" charset="0"/>
              </a:rPr>
              <a:t>Experts</a:t>
            </a:r>
          </a:p>
          <a:p>
            <a:pPr marL="457200" marR="0" lvl="3" indent="0" algn="l" defTabSz="914400" rtl="0" eaLnBrk="1" fontAlgn="auto" latinLnBrk="0" hangingPunct="1">
              <a:lnSpc>
                <a:spcPct val="100000"/>
              </a:lnSpc>
              <a:spcBef>
                <a:spcPts val="0"/>
              </a:spcBef>
              <a:spcAft>
                <a:spcPts val="0"/>
              </a:spcAft>
              <a:buClrTx/>
              <a:buSzTx/>
              <a:buFontTx/>
              <a:buChar char="•"/>
              <a:tabLst/>
              <a:defRPr/>
            </a:pPr>
            <a:r>
              <a:rPr lang="en-US" altLang="en-US" sz="1800" baseline="0" dirty="0" smtClean="0">
                <a:latin typeface="Palatino Linotype" pitchFamily="18" charset="0"/>
              </a:rPr>
              <a:t>Finland and Nigeria</a:t>
            </a:r>
          </a:p>
          <a:p>
            <a:pPr marL="457200" marR="0" lvl="3" indent="0" algn="l" defTabSz="914400" rtl="0" eaLnBrk="1" fontAlgn="auto" latinLnBrk="0" hangingPunct="1">
              <a:lnSpc>
                <a:spcPct val="100000"/>
              </a:lnSpc>
              <a:spcBef>
                <a:spcPts val="0"/>
              </a:spcBef>
              <a:spcAft>
                <a:spcPts val="0"/>
              </a:spcAft>
              <a:buClrTx/>
              <a:buSzTx/>
              <a:buFontTx/>
              <a:buChar char="•"/>
              <a:tabLst/>
              <a:defRPr/>
            </a:pPr>
            <a:r>
              <a:rPr lang="en-US" altLang="en-US" sz="1800" baseline="0" dirty="0" smtClean="0">
                <a:latin typeface="Palatino Linotype" pitchFamily="18" charset="0"/>
              </a:rPr>
              <a:t>Regional representation</a:t>
            </a:r>
          </a:p>
          <a:p>
            <a:pPr marL="457200" marR="0" lvl="3" indent="0" algn="l" defTabSz="914400" rtl="0" eaLnBrk="1" fontAlgn="auto" latinLnBrk="0" hangingPunct="1">
              <a:lnSpc>
                <a:spcPct val="100000"/>
              </a:lnSpc>
              <a:spcBef>
                <a:spcPts val="0"/>
              </a:spcBef>
              <a:spcAft>
                <a:spcPts val="0"/>
              </a:spcAft>
              <a:buClrTx/>
              <a:buSzTx/>
              <a:buFontTx/>
              <a:buChar char="•"/>
              <a:tabLst/>
              <a:defRPr/>
            </a:pPr>
            <a:r>
              <a:rPr lang="en-US" altLang="en-US" sz="1800" baseline="0" dirty="0" smtClean="0">
                <a:latin typeface="Palatino Linotype" pitchFamily="18" charset="0"/>
              </a:rPr>
              <a:t>3 subgroups</a:t>
            </a:r>
          </a:p>
          <a:p>
            <a:pPr marL="457200" marR="0" lvl="3" indent="0" algn="l" defTabSz="914400" rtl="0" eaLnBrk="1" fontAlgn="auto" latinLnBrk="0" hangingPunct="1">
              <a:lnSpc>
                <a:spcPct val="100000"/>
              </a:lnSpc>
              <a:spcBef>
                <a:spcPts val="0"/>
              </a:spcBef>
              <a:spcAft>
                <a:spcPts val="0"/>
              </a:spcAft>
              <a:buClrTx/>
              <a:buSzTx/>
              <a:buFontTx/>
              <a:buChar char="•"/>
              <a:tabLst/>
              <a:defRPr/>
            </a:pPr>
            <a:r>
              <a:rPr lang="en-US" altLang="en-US" sz="1800" baseline="0" dirty="0" smtClean="0">
                <a:latin typeface="Palatino Linotype" pitchFamily="18" charset="0"/>
              </a:rPr>
              <a:t>Just staring</a:t>
            </a:r>
          </a:p>
          <a:p>
            <a:pPr marL="457200" marR="0" lvl="3" indent="0" algn="l" defTabSz="914400" rtl="0" eaLnBrk="1" fontAlgn="auto" latinLnBrk="0" hangingPunct="1">
              <a:lnSpc>
                <a:spcPct val="100000"/>
              </a:lnSpc>
              <a:spcBef>
                <a:spcPts val="0"/>
              </a:spcBef>
              <a:spcAft>
                <a:spcPts val="0"/>
              </a:spcAft>
              <a:buClrTx/>
              <a:buSzTx/>
              <a:buFontTx/>
              <a:buChar char="•"/>
              <a:tabLst/>
              <a:defRPr/>
            </a:pPr>
            <a:r>
              <a:rPr lang="en-US" altLang="en-US" sz="1800" baseline="0" dirty="0" smtClean="0">
                <a:latin typeface="Palatino Linotype" pitchFamily="18" charset="0"/>
              </a:rPr>
              <a:t>Outreach strategy</a:t>
            </a:r>
          </a:p>
          <a:p>
            <a:pPr marL="457200" marR="0" lvl="3" indent="0" algn="l" defTabSz="914400" rtl="0" eaLnBrk="1" fontAlgn="auto" latinLnBrk="0" hangingPunct="1">
              <a:lnSpc>
                <a:spcPct val="100000"/>
              </a:lnSpc>
              <a:spcBef>
                <a:spcPts val="0"/>
              </a:spcBef>
              <a:spcAft>
                <a:spcPts val="0"/>
              </a:spcAft>
              <a:buClrTx/>
              <a:buSzTx/>
              <a:buFontTx/>
              <a:buChar char="•"/>
              <a:tabLst/>
              <a:defRPr/>
            </a:pPr>
            <a:r>
              <a:rPr lang="en-US" altLang="en-US" sz="1800" baseline="0" dirty="0" smtClean="0">
                <a:latin typeface="Palatino Linotype" pitchFamily="18" charset="0"/>
              </a:rPr>
              <a:t>Report to be delivered at the same time that the OWG</a:t>
            </a:r>
            <a:endParaRPr lang="en-US" altLang="en-US" sz="1800" dirty="0" smtClean="0">
              <a:latin typeface="Palatino Linotype" pitchFamily="18" charset="0"/>
            </a:endParaRPr>
          </a:p>
          <a:p>
            <a:pPr marL="0" marR="0" lvl="2" indent="0" algn="l" defTabSz="914400" rtl="0" eaLnBrk="1" fontAlgn="auto" latinLnBrk="0" hangingPunct="1">
              <a:lnSpc>
                <a:spcPct val="100000"/>
              </a:lnSpc>
              <a:spcBef>
                <a:spcPts val="0"/>
              </a:spcBef>
              <a:spcAft>
                <a:spcPts val="0"/>
              </a:spcAft>
              <a:buClrTx/>
              <a:buSzTx/>
              <a:buFontTx/>
              <a:buChar char="•"/>
              <a:tabLst/>
              <a:defRPr/>
            </a:pPr>
            <a:endParaRPr lang="en-US" altLang="en-US" sz="1800" dirty="0" smtClean="0">
              <a:latin typeface="Palatino Linotype" pitchFamily="18"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latin typeface="Palatino Linotype" pitchFamily="18" charset="0"/>
              </a:rPr>
              <a:t>HLPF</a:t>
            </a:r>
          </a:p>
          <a:p>
            <a:pPr marL="457200" marR="0" lvl="3" indent="0" algn="l" defTabSz="914400" rtl="0" eaLnBrk="1" fontAlgn="auto" latinLnBrk="0" hangingPunct="1">
              <a:lnSpc>
                <a:spcPct val="100000"/>
              </a:lnSpc>
              <a:spcBef>
                <a:spcPts val="0"/>
              </a:spcBef>
              <a:spcAft>
                <a:spcPts val="0"/>
              </a:spcAft>
              <a:buClrTx/>
              <a:buSzTx/>
              <a:buFontTx/>
              <a:buChar char="•"/>
              <a:tabLst/>
              <a:defRPr/>
            </a:pPr>
            <a:r>
              <a:rPr lang="en-US" altLang="en-US" sz="1800" dirty="0" smtClean="0">
                <a:latin typeface="Palatino Linotype" pitchFamily="18" charset="0"/>
              </a:rPr>
              <a:t>Mix of ECOSOC and GA</a:t>
            </a:r>
          </a:p>
          <a:p>
            <a:pPr marL="457200" marR="0" lvl="3" indent="0" algn="l" defTabSz="914400" rtl="0" eaLnBrk="1" fontAlgn="auto" latinLnBrk="0" hangingPunct="1">
              <a:lnSpc>
                <a:spcPct val="100000"/>
              </a:lnSpc>
              <a:spcBef>
                <a:spcPts val="0"/>
              </a:spcBef>
              <a:spcAft>
                <a:spcPts val="0"/>
              </a:spcAft>
              <a:buClrTx/>
              <a:buSzTx/>
              <a:buFontTx/>
              <a:buChar char="•"/>
              <a:tabLst/>
              <a:defRPr/>
            </a:pPr>
            <a:r>
              <a:rPr lang="en-US" altLang="en-US" sz="1800" dirty="0" smtClean="0">
                <a:latin typeface="Palatino Linotype" pitchFamily="18" charset="0"/>
              </a:rPr>
              <a:t>Space</a:t>
            </a:r>
            <a:r>
              <a:rPr lang="en-US" altLang="en-US" sz="1800" baseline="0" dirty="0" smtClean="0">
                <a:latin typeface="Palatino Linotype" pitchFamily="18" charset="0"/>
              </a:rPr>
              <a:t> for the M&amp;E of the SDGs (peer review?)</a:t>
            </a:r>
          </a:p>
          <a:p>
            <a:pPr marL="457200" marR="0" lvl="3" indent="0" algn="l" defTabSz="914400" rtl="0" eaLnBrk="1" fontAlgn="auto" latinLnBrk="0" hangingPunct="1">
              <a:lnSpc>
                <a:spcPct val="100000"/>
              </a:lnSpc>
              <a:spcBef>
                <a:spcPts val="0"/>
              </a:spcBef>
              <a:spcAft>
                <a:spcPts val="0"/>
              </a:spcAft>
              <a:buClrTx/>
              <a:buSzTx/>
              <a:buFontTx/>
              <a:buChar char="•"/>
              <a:tabLst/>
              <a:defRPr/>
            </a:pPr>
            <a:endParaRPr lang="en-US" altLang="en-US" sz="1800" baseline="0" dirty="0" smtClean="0">
              <a:latin typeface="Palatino Linotype" pitchFamily="18" charset="0"/>
            </a:endParaRPr>
          </a:p>
          <a:p>
            <a:pPr marL="457200" marR="0" lvl="3" indent="0" algn="l" defTabSz="914400" rtl="0" eaLnBrk="1" fontAlgn="auto" latinLnBrk="0" hangingPunct="1">
              <a:lnSpc>
                <a:spcPct val="100000"/>
              </a:lnSpc>
              <a:spcBef>
                <a:spcPts val="0"/>
              </a:spcBef>
              <a:spcAft>
                <a:spcPts val="0"/>
              </a:spcAft>
              <a:buClrTx/>
              <a:buSzTx/>
              <a:buFontTx/>
              <a:buChar char="•"/>
              <a:tabLst/>
              <a:defRPr/>
            </a:pPr>
            <a:endParaRPr lang="en-US" altLang="en-US" sz="1800" baseline="0" dirty="0" smtClean="0">
              <a:latin typeface="Palatino Linotype" pitchFamily="18"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800" b="1" baseline="0" dirty="0" smtClean="0">
                <a:latin typeface="Palatino Linotype" pitchFamily="18" charset="0"/>
              </a:rPr>
              <a:t>SDSN</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en-US" sz="1800" b="1" baseline="0" dirty="0" smtClean="0">
              <a:latin typeface="Palatino Linotype" pitchFamily="18" charset="0"/>
            </a:endParaRPr>
          </a:p>
          <a:p>
            <a:r>
              <a:rPr lang="en-US" sz="1200" kern="1200" dirty="0" smtClean="0">
                <a:solidFill>
                  <a:schemeClr val="tx1"/>
                </a:solidFill>
                <a:effectLst/>
                <a:latin typeface="+mn-lt"/>
                <a:ea typeface="+mn-ea"/>
                <a:cs typeface="+mn-cs"/>
              </a:rPr>
              <a:t>A </a:t>
            </a:r>
            <a:r>
              <a:rPr lang="en-US" sz="1200" u="sng" kern="1200" dirty="0" smtClean="0">
                <a:solidFill>
                  <a:schemeClr val="tx1"/>
                </a:solidFill>
                <a:effectLst/>
                <a:latin typeface="+mn-lt"/>
                <a:ea typeface="+mn-ea"/>
                <a:cs typeface="+mn-cs"/>
              </a:rPr>
              <a:t>sustainable development (SD) path</a:t>
            </a:r>
            <a:r>
              <a:rPr lang="en-US" sz="1200" kern="1200" dirty="0" smtClean="0">
                <a:solidFill>
                  <a:schemeClr val="tx1"/>
                </a:solidFill>
                <a:effectLst/>
                <a:latin typeface="+mn-lt"/>
                <a:ea typeface="+mn-ea"/>
                <a:cs typeface="+mn-cs"/>
              </a:rPr>
              <a:t>, instead, builds on a global framework for cooperation to address the four dimensions of sustainable development: economic, social, environmental, and governance including peace and security. This framework should be based on four related normative concepts: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a:t>
            </a:r>
            <a:r>
              <a:rPr lang="en-US" sz="8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The right to development:</a:t>
            </a:r>
            <a:r>
              <a:rPr lang="en-US" sz="1200" kern="1200" dirty="0" smtClean="0">
                <a:solidFill>
                  <a:schemeClr val="tx1"/>
                </a:solidFill>
                <a:effectLst/>
                <a:latin typeface="+mn-lt"/>
                <a:ea typeface="+mn-ea"/>
                <a:cs typeface="+mn-cs"/>
              </a:rPr>
              <a:t> Planetary boundaries are no reason to slam the door on development in today’s developing countries; they are a reason for all countries to grow differently and sustainably. As reaffirmed at Rio+20, every country has a right to development and should enjoy the benefits of modern technologies and economic progress.</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a:t>
            </a:r>
            <a:r>
              <a:rPr lang="en-US" sz="8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Human rights and social inclusion:</a:t>
            </a:r>
            <a:r>
              <a:rPr lang="en-US" sz="1200" kern="1200" dirty="0" smtClean="0">
                <a:solidFill>
                  <a:schemeClr val="tx1"/>
                </a:solidFill>
                <a:effectLst/>
                <a:latin typeface="+mn-lt"/>
                <a:ea typeface="+mn-ea"/>
                <a:cs typeface="+mn-cs"/>
              </a:rPr>
              <a:t> Sustainable development requires that all individuals have equal opportunities to share in progress, are treated equally before the law, and have equal access to public services. Therefore, an important objective of sustainable development is to realize long-recognized human rights.</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a:t>
            </a:r>
            <a:r>
              <a:rPr lang="en-US" sz="8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Convergence:</a:t>
            </a:r>
            <a:r>
              <a:rPr lang="en-US" sz="1200" kern="1200" dirty="0" smtClean="0">
                <a:solidFill>
                  <a:schemeClr val="tx1"/>
                </a:solidFill>
                <a:effectLst/>
                <a:latin typeface="+mn-lt"/>
                <a:ea typeface="+mn-ea"/>
                <a:cs typeface="+mn-cs"/>
              </a:rPr>
              <a:t> All regions will continue to raise living standards with poorer countries experiencing higher growth rates. Over time, the gaps between rich and poor countries will narrow substantially. Under the BAU scenario, the poorest and most vulnerable regions will find themselves excluded from economic progress. Under the sustainable development framework, all regions of the world should have the ability to grow and prosper.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a:t>
            </a:r>
            <a:r>
              <a:rPr lang="en-US" sz="8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Shared responsibilities and opportunities:</a:t>
            </a:r>
            <a:r>
              <a:rPr lang="en-US" sz="1200" kern="1200" dirty="0" smtClean="0">
                <a:solidFill>
                  <a:schemeClr val="tx1"/>
                </a:solidFill>
                <a:effectLst/>
                <a:latin typeface="+mn-lt"/>
                <a:ea typeface="+mn-ea"/>
                <a:cs typeface="+mn-cs"/>
              </a:rPr>
              <a:t> All countries should share in promoting sustainable development. Low-income countries and those with special vulnerabilities (e.g. </a:t>
            </a:r>
            <a:r>
              <a:rPr lang="en-US" sz="1200" kern="1200" dirty="0" err="1" smtClean="0">
                <a:solidFill>
                  <a:schemeClr val="tx1"/>
                </a:solidFill>
                <a:effectLst/>
                <a:latin typeface="+mn-lt"/>
                <a:ea typeface="+mn-ea"/>
                <a:cs typeface="+mn-cs"/>
              </a:rPr>
              <a:t>drylands</a:t>
            </a:r>
            <a:r>
              <a:rPr lang="en-US" sz="1200" kern="1200" dirty="0" smtClean="0">
                <a:solidFill>
                  <a:schemeClr val="tx1"/>
                </a:solidFill>
                <a:effectLst/>
                <a:latin typeface="+mn-lt"/>
                <a:ea typeface="+mn-ea"/>
                <a:cs typeface="+mn-cs"/>
              </a:rPr>
              <a:t>, landlocked countries, and small island states) should receive the international support they need to end extreme poverty and access the technologies needed for sustainable development. As today’s low income countries develop, they will graduate from ODA, and eventually become providers of development assistance to the dwindling few who will continue to need it. Respecting planetary boundaries is a task for all countries, but high-income countries that account for high current and historic per capita use of environmental resources will have further to go in reducing the unsustainable per capita use of primary resources and emissions of greenhouse gases.</a:t>
            </a:r>
            <a:endParaRPr lang="en-US" sz="1400" kern="1200" dirty="0" smtClean="0">
              <a:solidFill>
                <a:schemeClr val="tx1"/>
              </a:solidFill>
              <a:effectLst/>
              <a:latin typeface="+mn-lt"/>
              <a:ea typeface="+mn-ea"/>
              <a:cs typeface="+mn-cs"/>
            </a:endParaRPr>
          </a:p>
          <a:p>
            <a:pPr marL="457200" marR="0" lvl="3" indent="0" algn="l" defTabSz="914400" rtl="0" eaLnBrk="1" fontAlgn="auto" latinLnBrk="0" hangingPunct="1">
              <a:lnSpc>
                <a:spcPct val="100000"/>
              </a:lnSpc>
              <a:spcBef>
                <a:spcPts val="0"/>
              </a:spcBef>
              <a:spcAft>
                <a:spcPts val="0"/>
              </a:spcAft>
              <a:buClrTx/>
              <a:buSzTx/>
              <a:buFontTx/>
              <a:buNone/>
              <a:tabLst/>
              <a:defRPr/>
            </a:pPr>
            <a:endParaRPr lang="en-US" altLang="en-US" sz="1800" dirty="0" smtClean="0">
              <a:latin typeface="Palatino Linotype" pitchFamily="18" charset="0"/>
            </a:endParaRPr>
          </a:p>
          <a:p>
            <a:pPr marL="0" marR="0" lvl="2" indent="0" algn="l" defTabSz="914400" rtl="0" eaLnBrk="1" fontAlgn="auto" latinLnBrk="0" hangingPunct="1">
              <a:lnSpc>
                <a:spcPct val="100000"/>
              </a:lnSpc>
              <a:spcBef>
                <a:spcPts val="0"/>
              </a:spcBef>
              <a:spcAft>
                <a:spcPts val="0"/>
              </a:spcAft>
              <a:buClrTx/>
              <a:buSzTx/>
              <a:buFontTx/>
              <a:buChar char="•"/>
              <a:tabLst/>
              <a:defRPr/>
            </a:pPr>
            <a:endParaRPr lang="en-US" altLang="en-US" sz="1800" dirty="0" smtClean="0">
              <a:latin typeface="Palatino Linotype" pitchFamily="18" charset="0"/>
            </a:endParaRPr>
          </a:p>
          <a:p>
            <a:pPr marL="0" marR="0" lvl="2" indent="0" algn="l" defTabSz="914400" rtl="0" eaLnBrk="1" fontAlgn="auto" latinLnBrk="0" hangingPunct="1">
              <a:lnSpc>
                <a:spcPct val="100000"/>
              </a:lnSpc>
              <a:spcBef>
                <a:spcPts val="0"/>
              </a:spcBef>
              <a:spcAft>
                <a:spcPts val="0"/>
              </a:spcAft>
              <a:buClrTx/>
              <a:buSzTx/>
              <a:buFontTx/>
              <a:buChar char="•"/>
              <a:tabLst/>
              <a:defRPr/>
            </a:pPr>
            <a:r>
              <a:rPr lang="en-US" altLang="en-US" sz="1800" dirty="0" smtClean="0">
                <a:latin typeface="Palatino Linotype" pitchFamily="18" charset="0"/>
              </a:rPr>
              <a:t>Other </a:t>
            </a:r>
            <a:r>
              <a:rPr lang="en-US" dirty="0" smtClean="0"/>
              <a:t>Hyogo, CSW, CC, ICPD+20, G+7, post-</a:t>
            </a:r>
            <a:r>
              <a:rPr lang="en-US" dirty="0" err="1" smtClean="0"/>
              <a:t>Busan</a:t>
            </a:r>
            <a:r>
              <a:rPr lang="en-US" dirty="0" smtClean="0"/>
              <a:t>, SIDS, </a:t>
            </a:r>
            <a:r>
              <a:rPr lang="en-US" dirty="0" err="1" smtClean="0"/>
              <a:t>Altamy</a:t>
            </a:r>
            <a:r>
              <a:rPr lang="en-US" dirty="0" smtClean="0"/>
              <a:t> plan of action for LLDCs…</a:t>
            </a:r>
          </a:p>
          <a:p>
            <a:pPr eaLnBrk="1" hangingPunct="1">
              <a:buFontTx/>
              <a:buChar char="•"/>
            </a:pPr>
            <a:endParaRPr lang="en-US" altLang="en-US" dirty="0" smtClean="0"/>
          </a:p>
          <a:p>
            <a:r>
              <a:rPr lang="en-US" sz="1200" b="1" kern="1200" dirty="0" smtClean="0">
                <a:solidFill>
                  <a:schemeClr val="tx1"/>
                </a:solidFill>
                <a:effectLst/>
                <a:latin typeface="+mn-lt"/>
                <a:ea typeface="+mn-ea"/>
                <a:cs typeface="+mn-cs"/>
              </a:rPr>
              <a:t>Report of UN System Task Team to the Secretary-General: </a:t>
            </a:r>
            <a:r>
              <a:rPr lang="en-US" sz="1200" b="1" i="1" kern="1200" dirty="0" smtClean="0">
                <a:solidFill>
                  <a:schemeClr val="tx1"/>
                </a:solidFill>
                <a:effectLst/>
                <a:latin typeface="+mn-lt"/>
                <a:ea typeface="+mn-ea"/>
                <a:cs typeface="+mn-cs"/>
              </a:rPr>
              <a:t>Realizing the Future We Want for All</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June 2012</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UNDP co-leads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UNTT: 60 entities of UN System and beyond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first set of recommendations on contours of the post-2015 UN development agenda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serve as a point of reference for further consultations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Recognize need for transformative change </a:t>
            </a:r>
            <a:r>
              <a:rPr lang="en-US" sz="1200" kern="1200" dirty="0" smtClean="0">
                <a:solidFill>
                  <a:schemeClr val="tx1"/>
                </a:solidFill>
                <a:effectLst/>
                <a:latin typeface="+mn-lt"/>
                <a:ea typeface="+mn-ea"/>
                <a:cs typeface="+mn-cs"/>
              </a:rPr>
              <a:t>for inclusive,  people-centered, sustainable  development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 Build on the core values outlined in the Millennium Declaration….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…centred</a:t>
            </a:r>
            <a:r>
              <a:rPr lang="en-US" sz="1200" kern="1200" dirty="0" smtClean="0">
                <a:solidFill>
                  <a:schemeClr val="tx1"/>
                </a:solidFill>
                <a:effectLst/>
                <a:latin typeface="+mn-lt"/>
                <a:ea typeface="+mn-ea"/>
                <a:cs typeface="+mn-cs"/>
              </a:rPr>
              <a:t> on </a:t>
            </a:r>
            <a:r>
              <a:rPr lang="en-US" sz="1200" b="1" kern="1200" dirty="0" smtClean="0">
                <a:solidFill>
                  <a:schemeClr val="tx1"/>
                </a:solidFill>
                <a:effectLst/>
                <a:latin typeface="+mn-lt"/>
                <a:ea typeface="+mn-ea"/>
                <a:cs typeface="+mn-cs"/>
              </a:rPr>
              <a:t>three fundamental principles</a:t>
            </a:r>
            <a:r>
              <a:rPr lang="en-US" sz="1200" kern="1200" dirty="0" smtClean="0">
                <a:solidFill>
                  <a:schemeClr val="tx1"/>
                </a:solidFill>
                <a:effectLst/>
                <a:latin typeface="+mn-lt"/>
                <a:ea typeface="+mn-ea"/>
                <a:cs typeface="+mn-cs"/>
              </a:rPr>
              <a:t>: human rights, equality, and sustainability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and organizing global goals along four interdependent dimensions: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Inclusive social development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Inclusive economic development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Environmental sustainability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Peace and security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high </a:t>
            </a:r>
            <a:r>
              <a:rPr lang="en-US" sz="1200" kern="1200" dirty="0" smtClean="0">
                <a:solidFill>
                  <a:schemeClr val="tx1"/>
                </a:solidFill>
                <a:effectLst/>
                <a:latin typeface="+mn-lt"/>
                <a:ea typeface="+mn-ea"/>
                <a:cs typeface="+mn-cs"/>
              </a:rPr>
              <a:t>degree of </a:t>
            </a:r>
            <a:r>
              <a:rPr lang="en-US" sz="1200" b="1" kern="1200" dirty="0" smtClean="0">
                <a:solidFill>
                  <a:schemeClr val="tx1"/>
                </a:solidFill>
                <a:effectLst/>
                <a:latin typeface="+mn-lt"/>
                <a:ea typeface="+mn-ea"/>
                <a:cs typeface="+mn-cs"/>
              </a:rPr>
              <a:t>policy coherence </a:t>
            </a:r>
            <a:r>
              <a:rPr lang="en-US" sz="1200" kern="1200" dirty="0" smtClean="0">
                <a:solidFill>
                  <a:schemeClr val="tx1"/>
                </a:solidFill>
                <a:effectLst/>
                <a:latin typeface="+mn-lt"/>
                <a:ea typeface="+mn-ea"/>
                <a:cs typeface="+mn-cs"/>
              </a:rPr>
              <a:t>at the global, regional, national and sub-national levels is required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core </a:t>
            </a:r>
            <a:r>
              <a:rPr lang="en-US" sz="1200" kern="1200" dirty="0" smtClean="0">
                <a:solidFill>
                  <a:schemeClr val="tx1"/>
                </a:solidFill>
                <a:effectLst/>
                <a:latin typeface="+mn-lt"/>
                <a:ea typeface="+mn-ea"/>
                <a:cs typeface="+mn-cs"/>
              </a:rPr>
              <a:t>set of ‘</a:t>
            </a:r>
            <a:r>
              <a:rPr lang="en-US" sz="1200" b="1" kern="1200" dirty="0" smtClean="0">
                <a:solidFill>
                  <a:schemeClr val="tx1"/>
                </a:solidFill>
                <a:effectLst/>
                <a:latin typeface="+mn-lt"/>
                <a:ea typeface="+mn-ea"/>
                <a:cs typeface="+mn-cs"/>
              </a:rPr>
              <a:t>development enablers</a:t>
            </a:r>
            <a:r>
              <a:rPr lang="en-US" sz="1200" kern="1200" dirty="0" smtClean="0">
                <a:solidFill>
                  <a:schemeClr val="tx1"/>
                </a:solidFill>
                <a:effectLst/>
                <a:latin typeface="+mn-lt"/>
                <a:ea typeface="+mn-ea"/>
                <a:cs typeface="+mn-cs"/>
              </a:rPr>
              <a:t>’ to guide policy coherence  but not aiming to be overly prescriptive</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A framework is not only goals</a:t>
            </a:r>
            <a:r>
              <a:rPr lang="en-US" sz="1200" kern="1200" dirty="0" smtClean="0">
                <a:solidFill>
                  <a:schemeClr val="tx1"/>
                </a:solidFill>
                <a:effectLst/>
                <a:latin typeface="+mn-lt"/>
                <a:ea typeface="+mn-ea"/>
                <a:cs typeface="+mn-cs"/>
              </a:rPr>
              <a:t>: partnerships, compacts, accountability systems, transparency, </a:t>
            </a:r>
            <a:r>
              <a:rPr lang="en-US" sz="1200" kern="1200" dirty="0" err="1" smtClean="0">
                <a:solidFill>
                  <a:schemeClr val="tx1"/>
                </a:solidFill>
                <a:effectLst/>
                <a:latin typeface="+mn-lt"/>
                <a:ea typeface="+mn-ea"/>
                <a:cs typeface="+mn-cs"/>
              </a:rPr>
              <a:t>mukti</a:t>
            </a:r>
            <a:r>
              <a:rPr lang="en-US" sz="1200" kern="1200" dirty="0" smtClean="0">
                <a:solidFill>
                  <a:schemeClr val="tx1"/>
                </a:solidFill>
                <a:effectLst/>
                <a:latin typeface="+mn-lt"/>
                <a:ea typeface="+mn-ea"/>
                <a:cs typeface="+mn-cs"/>
              </a:rPr>
              <a:t>-stakeholder effort, enablers, sustainers… a development does not end up in a limited set of goals</a:t>
            </a:r>
          </a:p>
          <a:p>
            <a:pPr marL="171450" indent="-171450">
              <a:buFont typeface="Arial" panose="020B0604020202020204" pitchFamily="34" charset="0"/>
              <a:buChar char="•"/>
            </a:pPr>
            <a:endParaRPr lang="en-US" altLang="en-US" dirty="0" smtClean="0"/>
          </a:p>
          <a:p>
            <a:pPr eaLnBrk="1" hangingPunct="1">
              <a:buFontTx/>
              <a:buNone/>
            </a:pPr>
            <a:r>
              <a:rPr lang="en-US" altLang="en-US" b="1" dirty="0" smtClean="0"/>
              <a:t>HLP Report: </a:t>
            </a:r>
            <a:r>
              <a:rPr lang="en-GB" sz="1200" b="1" dirty="0" smtClean="0">
                <a:solidFill>
                  <a:schemeClr val="bg1"/>
                </a:solidFill>
                <a:latin typeface="Calibri" pitchFamily="34" charset="0"/>
                <a:cs typeface="Gill Sans"/>
              </a:rPr>
              <a:t>A New Global Partnership: Eradicate Poverty And Transform Economies Through Sustainable Development</a:t>
            </a:r>
            <a:r>
              <a:rPr lang="en-US" sz="1200" b="1" dirty="0" smtClean="0">
                <a:solidFill>
                  <a:schemeClr val="bg1"/>
                </a:solidFill>
                <a:effectLst/>
                <a:latin typeface="Calibri" pitchFamily="34" charset="0"/>
                <a:cs typeface="Gill Sans"/>
              </a:rPr>
              <a:t> </a:t>
            </a:r>
          </a:p>
          <a:p>
            <a:pPr eaLnBrk="1" hangingPunct="1">
              <a:buFontTx/>
              <a:buNone/>
            </a:pPr>
            <a:endParaRPr lang="en-US" altLang="en-US" b="1" dirty="0" smtClean="0"/>
          </a:p>
          <a:p>
            <a:pPr marL="285750" indent="-285750" eaLnBrk="1" hangingPunct="1">
              <a:buFont typeface="Arial" panose="020B0604020202020204" pitchFamily="34" charset="0"/>
              <a:buChar char="•"/>
            </a:pPr>
            <a:r>
              <a:rPr lang="en-US" sz="1400" b="0" dirty="0" smtClean="0">
                <a:latin typeface="Calibri" pitchFamily="34" charset="0"/>
                <a:cs typeface="Gill Sans"/>
              </a:rPr>
              <a:t>5 Priority Transformative Shifts to Drive the post-2015 Development Agenda:</a:t>
            </a:r>
            <a:br>
              <a:rPr lang="en-US" sz="1400" b="0" dirty="0" smtClean="0">
                <a:latin typeface="Calibri" pitchFamily="34" charset="0"/>
                <a:cs typeface="Gill Sans"/>
              </a:rPr>
            </a:br>
            <a:r>
              <a:rPr lang="en-US" sz="1200" dirty="0" smtClean="0">
                <a:latin typeface="Calibri" pitchFamily="34" charset="0"/>
                <a:cs typeface="Gill Sans"/>
              </a:rPr>
              <a:t>Leave No One Behind</a:t>
            </a:r>
            <a:br>
              <a:rPr lang="en-US" sz="1200" dirty="0" smtClean="0">
                <a:latin typeface="Calibri" pitchFamily="34" charset="0"/>
                <a:cs typeface="Gill Sans"/>
              </a:rPr>
            </a:br>
            <a:r>
              <a:rPr lang="en-US" sz="1200" dirty="0" smtClean="0">
                <a:latin typeface="Calibri" pitchFamily="34" charset="0"/>
                <a:cs typeface="Gill Sans"/>
              </a:rPr>
              <a:t>Put Sustainable Development at the Core</a:t>
            </a:r>
            <a:br>
              <a:rPr lang="en-US" sz="1200" dirty="0" smtClean="0">
                <a:latin typeface="Calibri" pitchFamily="34" charset="0"/>
                <a:cs typeface="Gill Sans"/>
              </a:rPr>
            </a:br>
            <a:r>
              <a:rPr lang="en-US" sz="1200" dirty="0" smtClean="0">
                <a:latin typeface="Calibri" pitchFamily="34" charset="0"/>
                <a:cs typeface="Gill Sans"/>
              </a:rPr>
              <a:t>Transform Economies for Jobs and Inclusive Growth</a:t>
            </a:r>
            <a:br>
              <a:rPr lang="en-US" sz="1200" dirty="0" smtClean="0">
                <a:latin typeface="Calibri" pitchFamily="34" charset="0"/>
                <a:cs typeface="Gill Sans"/>
              </a:rPr>
            </a:br>
            <a:r>
              <a:rPr lang="en-US" sz="1200" dirty="0" smtClean="0">
                <a:latin typeface="Calibri" pitchFamily="34" charset="0"/>
                <a:cs typeface="Gill Sans"/>
              </a:rPr>
              <a:t>Build Peace and Effective, Open and Accountable Public Institutions </a:t>
            </a:r>
            <a:br>
              <a:rPr lang="en-US" sz="1200" dirty="0" smtClean="0">
                <a:latin typeface="Calibri" pitchFamily="34" charset="0"/>
                <a:cs typeface="Gill Sans"/>
              </a:rPr>
            </a:br>
            <a:r>
              <a:rPr lang="en-US" sz="1200" dirty="0" smtClean="0">
                <a:latin typeface="Calibri" pitchFamily="34" charset="0"/>
                <a:cs typeface="Gill Sans"/>
              </a:rPr>
              <a:t>Forge a New Global Partnership</a:t>
            </a:r>
          </a:p>
          <a:p>
            <a:pPr marL="171450" indent="-171450">
              <a:buFont typeface="Arial" panose="020B0604020202020204" pitchFamily="34" charset="0"/>
              <a:buChar char="•"/>
            </a:pPr>
            <a:r>
              <a:rPr lang="en-GB" sz="1200" dirty="0" smtClean="0">
                <a:latin typeface="Calibri" pitchFamily="34" charset="0"/>
                <a:cs typeface="Gill Sans"/>
              </a:rPr>
              <a:t>Launch a </a:t>
            </a:r>
            <a:r>
              <a:rPr lang="en-GB" sz="1200" b="1" dirty="0" smtClean="0">
                <a:latin typeface="Calibri" pitchFamily="34" charset="0"/>
                <a:cs typeface="Gill Sans"/>
              </a:rPr>
              <a:t>data revolution </a:t>
            </a:r>
            <a:r>
              <a:rPr lang="en-GB" sz="1200" dirty="0" smtClean="0">
                <a:latin typeface="Calibri" pitchFamily="34" charset="0"/>
                <a:cs typeface="Gill Sans"/>
              </a:rPr>
              <a:t>through a </a:t>
            </a:r>
            <a:r>
              <a:rPr lang="en-US" sz="1200" dirty="0" smtClean="0">
                <a:latin typeface="Calibri" pitchFamily="34" charset="0"/>
                <a:cs typeface="Gill Sans"/>
              </a:rPr>
              <a:t>Global Partnership on Development Data,</a:t>
            </a:r>
            <a:r>
              <a:rPr lang="en-GB" sz="1200" dirty="0" smtClean="0">
                <a:latin typeface="Calibri" pitchFamily="34" charset="0"/>
                <a:cs typeface="Gill Sans"/>
              </a:rPr>
              <a:t> to improve the quality of statistics and information, starting with a 2015 baseline</a:t>
            </a:r>
          </a:p>
          <a:p>
            <a:pPr marL="171450" indent="-171450">
              <a:buFont typeface="Arial" panose="020B0604020202020204" pitchFamily="34" charset="0"/>
              <a:buChar char="•"/>
            </a:pPr>
            <a:r>
              <a:rPr lang="en-GB" sz="1200" dirty="0" smtClean="0">
                <a:latin typeface="Calibri" pitchFamily="34" charset="0"/>
                <a:cs typeface="Gill Sans"/>
              </a:rPr>
              <a:t>Embed </a:t>
            </a:r>
            <a:r>
              <a:rPr lang="en-GB" sz="1200" b="1" dirty="0" smtClean="0">
                <a:latin typeface="Calibri" pitchFamily="34" charset="0"/>
                <a:cs typeface="Gill Sans"/>
              </a:rPr>
              <a:t>post-2015 goals and targets </a:t>
            </a:r>
            <a:r>
              <a:rPr lang="en-GB" sz="1200" dirty="0" smtClean="0">
                <a:latin typeface="Calibri" pitchFamily="34" charset="0"/>
                <a:cs typeface="Gill Sans"/>
              </a:rPr>
              <a:t>within national plans and develop national targets through a consultative process</a:t>
            </a:r>
            <a:endParaRPr lang="en-US" sz="1200" dirty="0" smtClean="0">
              <a:latin typeface="Calibri" pitchFamily="34" charset="0"/>
              <a:cs typeface="Gill Sans"/>
            </a:endParaRPr>
          </a:p>
          <a:p>
            <a:pPr marL="171450" indent="-171450">
              <a:buFont typeface="Arial" panose="020B0604020202020204" pitchFamily="34" charset="0"/>
              <a:buChar char="•"/>
            </a:pPr>
            <a:r>
              <a:rPr lang="en-US" sz="1200" dirty="0" smtClean="0">
                <a:latin typeface="Calibri" pitchFamily="34" charset="0"/>
                <a:cs typeface="Gill Sans"/>
              </a:rPr>
              <a:t>Signal a new era for multilateralism and international co-operation beyond aid</a:t>
            </a:r>
          </a:p>
          <a:p>
            <a:pPr marL="171450" indent="-171450">
              <a:buFont typeface="Arial" panose="020B0604020202020204" pitchFamily="34" charset="0"/>
              <a:buChar char="•"/>
            </a:pPr>
            <a:r>
              <a:rPr lang="en-US" sz="1200" dirty="0" smtClean="0">
                <a:latin typeface="Calibri" pitchFamily="34" charset="0"/>
                <a:cs typeface="Gill Sans"/>
              </a:rPr>
              <a:t>Hold an international conference on financing for sustainable development before end-2015</a:t>
            </a:r>
          </a:p>
          <a:p>
            <a:pPr marL="171450" indent="-171450">
              <a:buFont typeface="Arial" panose="020B0604020202020204" pitchFamily="34" charset="0"/>
              <a:buChar char="•"/>
            </a:pPr>
            <a:r>
              <a:rPr lang="en-US" sz="1200" dirty="0" smtClean="0">
                <a:latin typeface="Calibri" pitchFamily="34" charset="0"/>
                <a:cs typeface="Gill Sans"/>
              </a:rPr>
              <a:t>UN member states must agree on the new post-2015 development framework, goals and targets by end-2015</a:t>
            </a:r>
            <a:br>
              <a:rPr lang="en-US" sz="1200" dirty="0" smtClean="0">
                <a:latin typeface="Calibri" pitchFamily="34" charset="0"/>
                <a:cs typeface="Gill Sans"/>
              </a:rPr>
            </a:br>
            <a:endParaRPr lang="en-US" altLang="en-US" dirty="0" smtClean="0"/>
          </a:p>
          <a:p>
            <a:pPr eaLnBrk="1" hangingPunct="1">
              <a:buFontTx/>
              <a:buNone/>
            </a:pPr>
            <a:r>
              <a:rPr lang="en-US" altLang="en-US" b="1" dirty="0" smtClean="0"/>
              <a:t>SG Report: “A life of dignity for all” (MDGs and Post2015)</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Secretary-General will present his annual report on accelerating the MDGs – which this year will include some recommendations on post-2015 – to Member States at the Special Event. It is a politically important document mandated from the 2010 MDGs Summit that makes important recommendations for the last stretch on the MDGs</a:t>
            </a:r>
            <a:r>
              <a:rPr lang="en-GB" sz="1200" b="0" kern="1200" dirty="0" smtClean="0">
                <a:solidFill>
                  <a:schemeClr val="tx1"/>
                </a:solidFill>
                <a:effectLst/>
                <a:latin typeface="+mn-lt"/>
                <a:ea typeface="+mn-ea"/>
                <a:cs typeface="+mn-cs"/>
              </a:rPr>
              <a:t> as well as the shape of the post-2015 agenda. It will feed into the Special Event and hopefully align with its outcome.  </a:t>
            </a:r>
            <a:endParaRPr lang="en-US" sz="1200" b="0" kern="1200" dirty="0" smtClean="0">
              <a:solidFill>
                <a:schemeClr val="tx1"/>
              </a:solidFill>
              <a:effectLst/>
              <a:latin typeface="+mn-lt"/>
              <a:ea typeface="+mn-ea"/>
              <a:cs typeface="+mn-cs"/>
            </a:endParaRPr>
          </a:p>
          <a:p>
            <a:pPr marL="171450" indent="-171450" eaLnBrk="1" hangingPunct="1">
              <a:buFont typeface="Arial" panose="020B0604020202020204" pitchFamily="34" charset="0"/>
              <a:buChar char="•"/>
            </a:pPr>
            <a:r>
              <a:rPr lang="en-US" altLang="en-US" b="0" dirty="0" smtClean="0"/>
              <a:t>It draws on the</a:t>
            </a:r>
            <a:r>
              <a:rPr lang="en-US" altLang="en-US" b="0" baseline="0" dirty="0" smtClean="0"/>
              <a:t> findings and recommendation of the various reports</a:t>
            </a:r>
            <a:endParaRPr lang="en-US" dirty="0"/>
          </a:p>
        </p:txBody>
      </p:sp>
      <p:sp>
        <p:nvSpPr>
          <p:cNvPr id="4" name="Slide Number Placeholder 3"/>
          <p:cNvSpPr>
            <a:spLocks noGrp="1"/>
          </p:cNvSpPr>
          <p:nvPr>
            <p:ph type="sldNum" sz="quarter" idx="10"/>
          </p:nvPr>
        </p:nvSpPr>
        <p:spPr/>
        <p:txBody>
          <a:bodyPr/>
          <a:lstStyle/>
          <a:p>
            <a:fld id="{1AB64ED9-979B-4BC7-9554-E56D50F81798}" type="slidenum">
              <a:rPr lang="en-US" smtClean="0"/>
              <a:t>2</a:t>
            </a:fld>
            <a:endParaRPr lang="en-US"/>
          </a:p>
        </p:txBody>
      </p:sp>
    </p:spTree>
    <p:extLst>
      <p:ext uri="{BB962C8B-B14F-4D97-AF65-F5344CB8AC3E}">
        <p14:creationId xmlns:p14="http://schemas.microsoft.com/office/powerpoint/2010/main" val="49051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C6D39E11-DDCE-437C-B32F-10C0D5C6366D}" type="slidenum">
              <a:rPr lang="en-US" altLang="en-US" smtClean="0"/>
              <a:pPr eaLnBrk="1" hangingPunct="1"/>
              <a:t>3</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marL="342900" indent="-342900" eaLnBrk="1" hangingPunct="1">
              <a:lnSpc>
                <a:spcPct val="90000"/>
              </a:lnSpc>
              <a:buFont typeface="Arial" panose="020B0604020202020204" pitchFamily="34" charset="0"/>
              <a:buChar char="•"/>
            </a:pPr>
            <a:r>
              <a:rPr lang="en-US" altLang="en-US" sz="2000" dirty="0" smtClean="0">
                <a:latin typeface="Palatino Linotype" pitchFamily="18" charset="0"/>
              </a:rPr>
              <a:t>Greater </a:t>
            </a:r>
            <a:r>
              <a:rPr lang="en-US" altLang="en-US" sz="2000" b="1" dirty="0" smtClean="0">
                <a:latin typeface="Palatino Linotype" pitchFamily="18" charset="0"/>
              </a:rPr>
              <a:t>convergence between poverty and sustainability</a:t>
            </a:r>
            <a:r>
              <a:rPr lang="en-US" altLang="en-US" sz="2000" dirty="0" smtClean="0">
                <a:latin typeface="Palatino Linotype" pitchFamily="18" charset="0"/>
              </a:rPr>
              <a:t> global agendas (HLP and</a:t>
            </a:r>
            <a:r>
              <a:rPr lang="en-US" altLang="en-US" sz="2000" baseline="0" dirty="0" smtClean="0">
                <a:latin typeface="Palatino Linotype" pitchFamily="18" charset="0"/>
              </a:rPr>
              <a:t> OWG convergence)</a:t>
            </a:r>
            <a:endParaRPr lang="en-US" altLang="en-US" sz="2000" dirty="0" smtClean="0">
              <a:latin typeface="Palatino Linotype" pitchFamily="18" charset="0"/>
            </a:endParaRPr>
          </a:p>
          <a:p>
            <a:pPr marL="457200" indent="-457200" eaLnBrk="1" hangingPunct="1">
              <a:lnSpc>
                <a:spcPct val="90000"/>
              </a:lnSpc>
              <a:buFont typeface="Arial" panose="020B0604020202020204" pitchFamily="34" charset="0"/>
              <a:buChar char="•"/>
              <a:defRPr/>
            </a:pPr>
            <a:r>
              <a:rPr lang="en-US" sz="2000" dirty="0" smtClean="0">
                <a:latin typeface="Palatino Linotype" pitchFamily="18" charset="0"/>
              </a:rPr>
              <a:t>Some nuances as well. Examples:</a:t>
            </a:r>
          </a:p>
          <a:p>
            <a:pPr marL="800100" lvl="1" indent="-342900" eaLnBrk="1" fontAlgn="t" hangingPunct="1">
              <a:buFont typeface="Arial" panose="020B0604020202020204" pitchFamily="34" charset="0"/>
              <a:buChar char="•"/>
              <a:defRPr/>
            </a:pPr>
            <a:r>
              <a:rPr lang="en-US" sz="2000" u="sng" dirty="0" smtClean="0">
                <a:latin typeface="Palatino Linotype" pitchFamily="18" charset="0"/>
              </a:rPr>
              <a:t>HLP illustrative goals: </a:t>
            </a:r>
            <a:r>
              <a:rPr lang="en-US" sz="2000" dirty="0" smtClean="0">
                <a:latin typeface="Palatino Linotype" pitchFamily="18" charset="0"/>
              </a:rPr>
              <a:t>End poverty;  </a:t>
            </a:r>
          </a:p>
          <a:p>
            <a:pPr marL="800100" lvl="1" indent="-342900" eaLnBrk="1" fontAlgn="t" hangingPunct="1">
              <a:buFont typeface="Arial" panose="020B0604020202020204" pitchFamily="34" charset="0"/>
              <a:buChar char="•"/>
              <a:defRPr/>
            </a:pPr>
            <a:r>
              <a:rPr lang="en-US" sz="2000" u="sng" dirty="0" smtClean="0">
                <a:latin typeface="Palatino Linotype" pitchFamily="18" charset="0"/>
              </a:rPr>
              <a:t>SDSN proposed SDGs: </a:t>
            </a:r>
            <a:r>
              <a:rPr lang="en-US" sz="2000" dirty="0" smtClean="0">
                <a:latin typeface="Palatino Linotype" pitchFamily="18" charset="0"/>
              </a:rPr>
              <a:t>End extreme poverty including hunger</a:t>
            </a:r>
          </a:p>
          <a:p>
            <a:pPr marL="800100" lvl="1" indent="-342900" eaLnBrk="1" fontAlgn="t" hangingPunct="1">
              <a:buFont typeface="Arial" panose="020B0604020202020204" pitchFamily="34" charset="0"/>
              <a:buChar char="•"/>
              <a:defRPr/>
            </a:pPr>
            <a:r>
              <a:rPr lang="en-US" sz="2000" u="sng" dirty="0" smtClean="0">
                <a:latin typeface="Palatino Linotype" pitchFamily="18" charset="0"/>
              </a:rPr>
              <a:t>UN Global Compact SDGs: </a:t>
            </a:r>
            <a:r>
              <a:rPr lang="en-US" sz="2000" dirty="0" smtClean="0">
                <a:latin typeface="Palatino Linotype" pitchFamily="18" charset="0"/>
              </a:rPr>
              <a:t>End poverty and increase productivity via inclusive economic growth</a:t>
            </a:r>
            <a:endParaRPr lang="en-US" sz="2000" dirty="0" smtClean="0">
              <a:latin typeface="+mn-lt"/>
            </a:endParaRPr>
          </a:p>
          <a:p>
            <a:pPr marL="800100" lvl="1" indent="-342900" eaLnBrk="1" fontAlgn="t" hangingPunct="1">
              <a:buFont typeface="Arial" panose="020B0604020202020204" pitchFamily="34" charset="0"/>
              <a:buChar char="•"/>
              <a:defRPr/>
            </a:pPr>
            <a:r>
              <a:rPr lang="en-US" sz="2000" u="sng" dirty="0" smtClean="0">
                <a:latin typeface="+mn-lt"/>
              </a:rPr>
              <a:t>Different</a:t>
            </a:r>
            <a:r>
              <a:rPr lang="en-US" sz="2000" u="sng" baseline="0" dirty="0" smtClean="0">
                <a:latin typeface="+mn-lt"/>
              </a:rPr>
              <a:t> understanding on inequalities</a:t>
            </a:r>
          </a:p>
          <a:p>
            <a:pPr marL="0" lvl="0" indent="0" eaLnBrk="1" fontAlgn="t" hangingPunct="1">
              <a:buFont typeface="Arial" panose="020B0604020202020204" pitchFamily="34" charset="0"/>
              <a:buNone/>
              <a:defRPr/>
            </a:pPr>
            <a:endParaRPr lang="en-US" sz="2000" b="1" baseline="0" dirty="0" smtClean="0">
              <a:latin typeface="+mn-lt"/>
            </a:endParaRPr>
          </a:p>
          <a:p>
            <a:pPr marL="0" lvl="0" indent="0" eaLnBrk="1" fontAlgn="t" hangingPunct="1">
              <a:buFont typeface="Arial" panose="020B0604020202020204" pitchFamily="34" charset="0"/>
              <a:buNone/>
              <a:defRPr/>
            </a:pPr>
            <a:r>
              <a:rPr lang="en-US" sz="2000" b="1" baseline="0" dirty="0" smtClean="0">
                <a:latin typeface="+mn-lt"/>
              </a:rPr>
              <a:t>Governance:</a:t>
            </a:r>
          </a:p>
          <a:p>
            <a:endParaRPr lang="en-US" sz="2000" b="1" dirty="0" smtClean="0"/>
          </a:p>
          <a:p>
            <a:pPr marL="342900" indent="-342900">
              <a:buFont typeface="Arial" panose="020B0604020202020204" pitchFamily="34" charset="0"/>
              <a:buChar char="•"/>
            </a:pPr>
            <a:r>
              <a:rPr lang="en-US" sz="2000" b="1" dirty="0" smtClean="0"/>
              <a:t>UNTT</a:t>
            </a:r>
            <a:r>
              <a:rPr lang="en-US" sz="2000" dirty="0" smtClean="0"/>
              <a:t>: 4th dimension of sustainable development</a:t>
            </a:r>
          </a:p>
          <a:p>
            <a:pPr marL="342900" indent="-342900">
              <a:buFont typeface="Arial" panose="020B0604020202020204" pitchFamily="34" charset="0"/>
              <a:buChar char="•"/>
            </a:pPr>
            <a:r>
              <a:rPr lang="en-US" sz="2000" b="1" dirty="0" smtClean="0"/>
              <a:t>HLP</a:t>
            </a:r>
            <a:r>
              <a:rPr lang="en-US" sz="2000" dirty="0" smtClean="0"/>
              <a:t>: 4th priority transformative shift; also a cross-cutting issue and an illustrative goal (11) on ensuring stable and peaceful societies. </a:t>
            </a:r>
          </a:p>
          <a:p>
            <a:pPr marL="342900" indent="-342900">
              <a:buFont typeface="Arial" panose="020B0604020202020204" pitchFamily="34" charset="0"/>
              <a:buChar char="•"/>
            </a:pPr>
            <a:r>
              <a:rPr lang="en-US" sz="2000" b="1" dirty="0" smtClean="0"/>
              <a:t>SDSN</a:t>
            </a:r>
            <a:r>
              <a:rPr lang="en-US" sz="2000" dirty="0" smtClean="0"/>
              <a:t>: 4</a:t>
            </a:r>
            <a:r>
              <a:rPr lang="en-US" sz="2000" baseline="30000" dirty="0" smtClean="0"/>
              <a:t>th</a:t>
            </a:r>
            <a:r>
              <a:rPr lang="en-US" sz="2000" dirty="0" smtClean="0"/>
              <a:t> dimension of sustainable development - governance, including peace and security; cross-cutting issue and reaffirmed in the preamble to proposed SDGs. </a:t>
            </a:r>
          </a:p>
          <a:p>
            <a:pPr marL="342900" indent="-342900">
              <a:buFont typeface="Arial" panose="020B0604020202020204" pitchFamily="34" charset="0"/>
              <a:buChar char="•"/>
            </a:pPr>
            <a:r>
              <a:rPr lang="en-US" sz="2000" b="1" dirty="0" smtClean="0"/>
              <a:t>RC</a:t>
            </a:r>
            <a:r>
              <a:rPr lang="en-US" sz="2000" dirty="0" smtClean="0"/>
              <a:t>: considers it as a key “enabler” with governance and institutions as an overarching category along with social,</a:t>
            </a:r>
            <a:r>
              <a:rPr lang="en-US" sz="2000" baseline="0" dirty="0" smtClean="0"/>
              <a:t> </a:t>
            </a:r>
            <a:r>
              <a:rPr lang="en-US" sz="2000" dirty="0" smtClean="0"/>
              <a:t>economic and environmental sustainability.</a:t>
            </a:r>
          </a:p>
          <a:p>
            <a:pPr marL="342900" indent="-342900">
              <a:buFont typeface="Arial" panose="020B0604020202020204" pitchFamily="34" charset="0"/>
              <a:buChar char="•"/>
            </a:pPr>
            <a:r>
              <a:rPr lang="en-US" sz="2000" b="1" dirty="0" smtClean="0"/>
              <a:t>UNGC</a:t>
            </a:r>
            <a:r>
              <a:rPr lang="en-US" sz="2000" dirty="0" smtClean="0"/>
              <a:t>: highlights peace and security in proposed SDG 8 with a target on reduction of violent deaths and access for diverse ethnic, religious and social groups to justice.  </a:t>
            </a:r>
          </a:p>
          <a:p>
            <a:endParaRPr lang="en-US" sz="2000" dirty="0" smtClean="0"/>
          </a:p>
          <a:p>
            <a:r>
              <a:rPr lang="en-US" sz="2000" b="1" dirty="0" smtClean="0"/>
              <a:t>Universality </a:t>
            </a:r>
            <a:r>
              <a:rPr lang="en-US" sz="2000" b="0" dirty="0" smtClean="0"/>
              <a:t>(position</a:t>
            </a:r>
            <a:r>
              <a:rPr lang="en-US" sz="2000" b="0" baseline="0" dirty="0" smtClean="0"/>
              <a:t> of some G8 countries different a year ago</a:t>
            </a:r>
            <a:r>
              <a:rPr lang="en-US" sz="2000" b="0" dirty="0" smtClean="0"/>
              <a:t>)</a:t>
            </a:r>
            <a:r>
              <a:rPr lang="en-US" sz="2000" b="1" dirty="0" smtClean="0"/>
              <a:t>:</a:t>
            </a:r>
          </a:p>
          <a:p>
            <a:endParaRPr lang="en-US" sz="2000" dirty="0" smtClean="0"/>
          </a:p>
          <a:p>
            <a:pPr marL="342900" indent="-342900">
              <a:buFont typeface="Arial" panose="020B0604020202020204" pitchFamily="34" charset="0"/>
              <a:buChar char="•"/>
            </a:pPr>
            <a:r>
              <a:rPr lang="en-US" sz="2000" b="1" dirty="0" smtClean="0"/>
              <a:t>UNTT</a:t>
            </a:r>
            <a:r>
              <a:rPr lang="en-US" sz="2000" dirty="0" smtClean="0"/>
              <a:t>: universality and universal within the context of poverty reduction as well as access to public goods and services and it does suggest a limited set of universal goals with global targets which could be tailored and adapted to regional and national contexts. </a:t>
            </a:r>
          </a:p>
          <a:p>
            <a:pPr marL="342900" indent="-342900">
              <a:buFont typeface="Arial" panose="020B0604020202020204" pitchFamily="34" charset="0"/>
              <a:buChar char="•"/>
            </a:pPr>
            <a:r>
              <a:rPr lang="en-US" sz="2000" b="1" dirty="0" smtClean="0"/>
              <a:t>HLP</a:t>
            </a:r>
            <a:r>
              <a:rPr lang="en-US" sz="2000" dirty="0" smtClean="0"/>
              <a:t>: embrace every country and person in the post-2015 agenda driven by the 5 transformative shifts. </a:t>
            </a:r>
          </a:p>
          <a:p>
            <a:pPr marL="342900" indent="-342900">
              <a:buFont typeface="Arial" panose="020B0604020202020204" pitchFamily="34" charset="0"/>
              <a:buChar char="•"/>
            </a:pPr>
            <a:r>
              <a:rPr lang="en-US" sz="2000" b="1" dirty="0" smtClean="0"/>
              <a:t>SDSN</a:t>
            </a:r>
            <a:r>
              <a:rPr lang="en-US" sz="2000" dirty="0" smtClean="0"/>
              <a:t>: a concept to describe goals that are applicable to all countries. </a:t>
            </a:r>
          </a:p>
          <a:p>
            <a:pPr marL="342900" indent="-342900">
              <a:buFont typeface="Arial" panose="020B0604020202020204" pitchFamily="34" charset="0"/>
              <a:buChar char="•"/>
            </a:pPr>
            <a:r>
              <a:rPr lang="en-US" sz="2000" b="1" dirty="0" smtClean="0"/>
              <a:t>RCs</a:t>
            </a:r>
            <a:r>
              <a:rPr lang="en-US" sz="2000" dirty="0" smtClean="0"/>
              <a:t>: acknowledges the growing consensus for a “truly global agenda with shared responsibilities for all countries”. </a:t>
            </a:r>
          </a:p>
          <a:p>
            <a:pPr marL="342900" indent="-342900">
              <a:buFont typeface="Arial" panose="020B0604020202020204" pitchFamily="34" charset="0"/>
              <a:buChar char="•"/>
            </a:pPr>
            <a:r>
              <a:rPr lang="en-US" sz="2000" b="1" dirty="0" smtClean="0"/>
              <a:t>UNGC</a:t>
            </a:r>
            <a:r>
              <a:rPr lang="en-US" sz="2000" dirty="0" smtClean="0"/>
              <a:t>: global goals and targets without pre-determining North-South duality.</a:t>
            </a:r>
          </a:p>
          <a:p>
            <a:endParaRPr lang="en-US" sz="2000" dirty="0" smtClean="0"/>
          </a:p>
          <a:p>
            <a:pPr marL="800100" lvl="1" indent="-342900" eaLnBrk="1" fontAlgn="t" hangingPunct="1">
              <a:buFont typeface="Arial" panose="020B0604020202020204" pitchFamily="34" charset="0"/>
              <a:buChar char="•"/>
              <a:defRPr/>
            </a:pPr>
            <a:endParaRPr lang="en-US" sz="2000" dirty="0" smtClean="0">
              <a:latin typeface="Palatino Linotype"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In 2010 </a:t>
            </a:r>
            <a:r>
              <a:rPr lang="en-US" sz="2000" b="1" kern="1200" dirty="0" smtClean="0">
                <a:solidFill>
                  <a:schemeClr val="tx1"/>
                </a:solidFill>
                <a:effectLst/>
                <a:latin typeface="+mn-lt"/>
                <a:ea typeface="+mn-ea"/>
                <a:cs typeface="+mn-cs"/>
              </a:rPr>
              <a:t>MSs requested</a:t>
            </a:r>
            <a:r>
              <a:rPr lang="en-US" sz="2000" kern="1200" dirty="0" smtClean="0">
                <a:solidFill>
                  <a:schemeClr val="tx1"/>
                </a:solidFill>
                <a:effectLst/>
                <a:latin typeface="+mn-lt"/>
                <a:ea typeface="+mn-ea"/>
                <a:cs typeface="+mn-cs"/>
              </a:rPr>
              <a:t> the SG to report annually on progress on the implementation of the MDGs and to make recommendations in his annual reports, as appropriate, for further steps to advance the United Nations development agenda beyond 2015</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The 2011 Annual report of the Secretary-General says that the post-2015 development framework is likely to have the best development impact if it emerges from an </a:t>
            </a:r>
            <a:r>
              <a:rPr lang="en-US" sz="2000" b="1" kern="1200" dirty="0" smtClean="0">
                <a:solidFill>
                  <a:schemeClr val="tx1"/>
                </a:solidFill>
                <a:effectLst/>
                <a:latin typeface="+mn-lt"/>
                <a:ea typeface="+mn-ea"/>
                <a:cs typeface="+mn-cs"/>
              </a:rPr>
              <a:t>inclusive, open and transparent process with multi-stakeholder participation</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Realize the vision of the first line of the </a:t>
            </a:r>
            <a:r>
              <a:rPr lang="en-US" sz="2000" b="1" kern="1200" dirty="0" smtClean="0">
                <a:solidFill>
                  <a:schemeClr val="tx1"/>
                </a:solidFill>
                <a:effectLst/>
                <a:latin typeface="+mn-lt"/>
                <a:ea typeface="+mn-ea"/>
                <a:cs typeface="+mn-cs"/>
              </a:rPr>
              <a:t>UN Chapter</a:t>
            </a:r>
            <a:r>
              <a:rPr lang="en-US" sz="2000" kern="1200" dirty="0" smtClean="0">
                <a:solidFill>
                  <a:schemeClr val="tx1"/>
                </a:solidFill>
                <a:effectLst/>
                <a:latin typeface="+mn-lt"/>
                <a:ea typeface="+mn-ea"/>
                <a:cs typeface="+mn-cs"/>
              </a:rPr>
              <a:t> and allow for an open and inclusive consultations process</a:t>
            </a:r>
          </a:p>
          <a:p>
            <a:pPr marL="171450" indent="-171450">
              <a:buFont typeface="Arial" panose="020B0604020202020204" pitchFamily="34" charset="0"/>
              <a:buChar char="•"/>
            </a:pPr>
            <a:r>
              <a:rPr lang="en-US" sz="2000" b="1" dirty="0" smtClean="0"/>
              <a:t>Explain rational</a:t>
            </a:r>
            <a:r>
              <a:rPr lang="en-US" sz="2000" b="1" baseline="0" dirty="0" smtClean="0"/>
              <a:t> of</a:t>
            </a:r>
            <a:r>
              <a:rPr lang="en-US" sz="2000" baseline="0" dirty="0" smtClean="0"/>
              <a:t> the three components of the project framed under the two outcomes of the project</a:t>
            </a:r>
            <a:endParaRPr lang="en-US" sz="2000" dirty="0" smtClean="0"/>
          </a:p>
          <a:p>
            <a:pPr marL="171450" indent="-171450">
              <a:buFont typeface="Arial" panose="020B0604020202020204" pitchFamily="34" charset="0"/>
              <a:buChar char="•"/>
            </a:pPr>
            <a:endParaRPr lang="en-US" sz="2000" dirty="0" smtClean="0"/>
          </a:p>
          <a:p>
            <a:pPr marL="0" indent="0">
              <a:buFont typeface="Arial" panose="020B0604020202020204" pitchFamily="34" charset="0"/>
              <a:buNone/>
            </a:pPr>
            <a:r>
              <a:rPr lang="en-US" sz="2000" b="1" dirty="0" smtClean="0"/>
              <a:t>Initial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smtClean="0">
                <a:solidFill>
                  <a:schemeClr val="tx1"/>
                </a:solidFill>
                <a:effectLst/>
                <a:latin typeface="+mn-lt"/>
                <a:ea typeface="+mn-ea"/>
                <a:cs typeface="+mn-cs"/>
              </a:rPr>
              <a:t>The first phase of UNDP work on the post-2015 agenda can be considered </a:t>
            </a:r>
            <a:r>
              <a:rPr lang="en-US" sz="2000" b="1" kern="1200" dirty="0" smtClean="0">
                <a:solidFill>
                  <a:schemeClr val="tx1"/>
                </a:solidFill>
                <a:effectLst/>
                <a:latin typeface="+mn-lt"/>
                <a:ea typeface="+mn-ea"/>
                <a:cs typeface="+mn-cs"/>
              </a:rPr>
              <a:t>successful</a:t>
            </a:r>
            <a:r>
              <a:rPr lang="en-US" sz="20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smtClean="0">
                <a:solidFill>
                  <a:schemeClr val="tx1"/>
                </a:solidFill>
                <a:effectLst/>
                <a:latin typeface="+mn-lt"/>
                <a:ea typeface="+mn-ea"/>
                <a:cs typeface="+mn-cs"/>
              </a:rPr>
              <a:t>It facilitated open and inclusive discussions (</a:t>
            </a:r>
            <a:r>
              <a:rPr lang="en-GB" sz="2000" dirty="0" smtClean="0"/>
              <a:t>the </a:t>
            </a:r>
            <a:r>
              <a:rPr lang="en-GB" sz="2000" b="1" dirty="0" smtClean="0"/>
              <a:t>biggest outreach in the UN’s history</a:t>
            </a:r>
            <a:r>
              <a:rPr lang="en-US" sz="2000" kern="1200" dirty="0" smtClean="0">
                <a:solidFill>
                  <a:schemeClr val="tx1"/>
                </a:solidFill>
                <a:effectLst/>
                <a:latin typeface="+mn-lt"/>
                <a:ea typeface="+mn-ea"/>
                <a:cs typeface="+mn-cs"/>
              </a:rPr>
              <a:t>) on the world that people want with </a:t>
            </a:r>
            <a:r>
              <a:rPr lang="en-US" sz="2000" b="1" kern="1200" dirty="0" smtClean="0">
                <a:solidFill>
                  <a:schemeClr val="tx1"/>
                </a:solidFill>
                <a:effectLst/>
                <a:latin typeface="+mn-lt"/>
                <a:ea typeface="+mn-ea"/>
                <a:cs typeface="+mn-cs"/>
              </a:rPr>
              <a:t>more than 1.3 million </a:t>
            </a:r>
            <a:r>
              <a:rPr lang="en-US" sz="2000" kern="1200" dirty="0" smtClean="0">
                <a:solidFill>
                  <a:schemeClr val="tx1"/>
                </a:solidFill>
                <a:effectLst/>
                <a:latin typeface="+mn-lt"/>
                <a:ea typeface="+mn-ea"/>
                <a:cs typeface="+mn-cs"/>
              </a:rPr>
              <a:t>people taking part, including those that are </a:t>
            </a:r>
            <a:r>
              <a:rPr lang="en-US" sz="2000" b="1" kern="1200" dirty="0" smtClean="0">
                <a:solidFill>
                  <a:schemeClr val="tx1"/>
                </a:solidFill>
                <a:effectLst/>
                <a:latin typeface="+mn-lt"/>
                <a:ea typeface="+mn-ea"/>
                <a:cs typeface="+mn-cs"/>
              </a:rPr>
              <a:t>traditionally excluded</a:t>
            </a:r>
            <a:r>
              <a:rPr lang="en-US" sz="20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smtClean="0">
                <a:solidFill>
                  <a:schemeClr val="tx1"/>
                </a:solidFill>
                <a:effectLst/>
                <a:latin typeface="+mn-lt"/>
                <a:ea typeface="+mn-ea"/>
                <a:cs typeface="+mn-cs"/>
              </a:rPr>
              <a:t>It continues to help deliver a </a:t>
            </a:r>
            <a:r>
              <a:rPr lang="en-US" sz="2000" b="1" kern="1200" dirty="0" smtClean="0">
                <a:solidFill>
                  <a:schemeClr val="tx1"/>
                </a:solidFill>
                <a:effectLst/>
                <a:latin typeface="+mn-lt"/>
                <a:ea typeface="+mn-ea"/>
                <a:cs typeface="+mn-cs"/>
              </a:rPr>
              <a:t>coordinated UN response</a:t>
            </a:r>
            <a:r>
              <a:rPr lang="en-US" sz="2000" kern="1200" dirty="0" smtClean="0">
                <a:solidFill>
                  <a:schemeClr val="tx1"/>
                </a:solidFill>
                <a:effectLst/>
                <a:latin typeface="+mn-lt"/>
                <a:ea typeface="+mn-ea"/>
                <a:cs typeface="+mn-cs"/>
              </a:rPr>
              <a:t> towards the post-2015 agenda.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smtClean="0">
                <a:solidFill>
                  <a:schemeClr val="tx1"/>
                </a:solidFill>
                <a:effectLst/>
                <a:latin typeface="+mn-lt"/>
                <a:ea typeface="+mn-ea"/>
                <a:cs typeface="+mn-cs"/>
              </a:rPr>
              <a:t>It had strong </a:t>
            </a:r>
            <a:r>
              <a:rPr lang="en-US" sz="2000" b="1" kern="1200" dirty="0" smtClean="0">
                <a:solidFill>
                  <a:schemeClr val="tx1"/>
                </a:solidFill>
                <a:effectLst/>
                <a:latin typeface="+mn-lt"/>
                <a:ea typeface="+mn-ea"/>
                <a:cs typeface="+mn-cs"/>
              </a:rPr>
              <a:t>engagement of member states</a:t>
            </a:r>
            <a:r>
              <a:rPr lang="en-US" sz="2000" kern="1200" dirty="0" smtClean="0">
                <a:solidFill>
                  <a:schemeClr val="tx1"/>
                </a:solidFill>
                <a:effectLst/>
                <a:latin typeface="+mn-lt"/>
                <a:ea typeface="+mn-ea"/>
                <a:cs typeface="+mn-cs"/>
              </a:rPr>
              <a:t> from the start and helped developing countries to engage in a more balanced process (so far is has helped facilitating 88 national consultations).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smtClean="0"/>
              <a:t>Contributed to </a:t>
            </a:r>
            <a:r>
              <a:rPr lang="en-GB" sz="2000" b="1" dirty="0" smtClean="0"/>
              <a:t>building a consensus and with ideas</a:t>
            </a:r>
            <a:r>
              <a:rPr lang="en-GB" sz="2000" dirty="0" smtClean="0"/>
              <a:t> on key issues for the post-2015 agenda and take forward the UN Task Team report ideas, so countries can crystalize their positions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smtClean="0"/>
              <a:t>A more </a:t>
            </a:r>
            <a:r>
              <a:rPr lang="en-GB" sz="2000" b="1" dirty="0" smtClean="0"/>
              <a:t>balanced discussion</a:t>
            </a:r>
            <a:r>
              <a:rPr lang="en-GB" sz="2000" dirty="0" smtClean="0"/>
              <a:t>, supporting developing countries to engage early in the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smtClean="0">
                <a:solidFill>
                  <a:schemeClr val="tx1"/>
                </a:solidFill>
                <a:effectLst/>
                <a:latin typeface="+mn-lt"/>
                <a:ea typeface="+mn-ea"/>
                <a:cs typeface="+mn-cs"/>
              </a:rPr>
              <a:t>It has </a:t>
            </a:r>
            <a:r>
              <a:rPr lang="en-US" sz="2000" b="1" kern="1200" dirty="0" smtClean="0">
                <a:solidFill>
                  <a:schemeClr val="tx1"/>
                </a:solidFill>
                <a:effectLst/>
                <a:latin typeface="+mn-lt"/>
                <a:ea typeface="+mn-ea"/>
                <a:cs typeface="+mn-cs"/>
              </a:rPr>
              <a:t>influenced the discussions and thinking </a:t>
            </a:r>
            <a:r>
              <a:rPr lang="en-US" sz="2000" kern="1200" dirty="0" smtClean="0">
                <a:solidFill>
                  <a:schemeClr val="tx1"/>
                </a:solidFill>
                <a:effectLst/>
                <a:latin typeface="+mn-lt"/>
                <a:ea typeface="+mn-ea"/>
                <a:cs typeface="+mn-cs"/>
              </a:rPr>
              <a:t>of the HLP, the SDSN, and the OWG (TST</a:t>
            </a:r>
            <a:r>
              <a:rPr lang="en-US" sz="2000" kern="1200" baseline="0" dirty="0" smtClean="0">
                <a:solidFill>
                  <a:schemeClr val="tx1"/>
                </a:solidFill>
                <a:effectLst/>
                <a:latin typeface="+mn-lt"/>
                <a:ea typeface="+mn-ea"/>
                <a:cs typeface="+mn-cs"/>
              </a:rPr>
              <a:t> inputs to the OWG)</a:t>
            </a:r>
            <a:r>
              <a:rPr lang="en-US" sz="20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smtClean="0">
                <a:solidFill>
                  <a:schemeClr val="tx1"/>
                </a:solidFill>
                <a:effectLst/>
                <a:latin typeface="+mn-lt"/>
                <a:ea typeface="+mn-ea"/>
                <a:cs typeface="+mn-cs"/>
              </a:rPr>
              <a:t>It has also been an important inputs for the </a:t>
            </a:r>
            <a:r>
              <a:rPr lang="en-US" sz="2000" b="0" kern="1200" dirty="0" smtClean="0">
                <a:solidFill>
                  <a:schemeClr val="tx1"/>
                </a:solidFill>
                <a:effectLst/>
                <a:latin typeface="+mn-lt"/>
                <a:ea typeface="+mn-ea"/>
                <a:cs typeface="+mn-cs"/>
              </a:rPr>
              <a:t>UNSG’s recent report </a:t>
            </a:r>
            <a:r>
              <a:rPr lang="en-US" sz="2000" kern="1200" dirty="0" smtClean="0">
                <a:solidFill>
                  <a:schemeClr val="tx1"/>
                </a:solidFill>
                <a:effectLst/>
                <a:latin typeface="+mn-lt"/>
                <a:ea typeface="+mn-ea"/>
                <a:cs typeface="+mn-cs"/>
              </a:rPr>
              <a:t>on the MDGs and the post-2015 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Thank support </a:t>
            </a:r>
            <a:r>
              <a:rPr lang="en-US" sz="2000" b="0" kern="1200" dirty="0" smtClean="0">
                <a:solidFill>
                  <a:schemeClr val="tx1"/>
                </a:solidFill>
                <a:effectLst/>
                <a:latin typeface="+mn-lt"/>
                <a:ea typeface="+mn-ea"/>
                <a:cs typeface="+mn-cs"/>
              </a:rPr>
              <a:t>(from Denmark on inequalities, Sweden on Heath</a:t>
            </a:r>
            <a:r>
              <a:rPr lang="en-US" sz="2000" b="0" kern="1200" baseline="0" dirty="0" smtClean="0">
                <a:solidFill>
                  <a:schemeClr val="tx1"/>
                </a:solidFill>
                <a:effectLst/>
                <a:latin typeface="+mn-lt"/>
                <a:ea typeface="+mn-ea"/>
                <a:cs typeface="+mn-cs"/>
              </a:rPr>
              <a:t>, and Norway on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80C98B-850C-4E09-9CF7-059D0D68A6D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2831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000" dirty="0" smtClean="0"/>
              <a:t>Report just launched by the SG and will have a side event at the GA (Norway to maybe co-chair)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smtClean="0">
                <a:solidFill>
                  <a:srgbClr val="FF0000"/>
                </a:solidFill>
              </a:rPr>
              <a:t>Messages picked up by the HLP, the SG and Member States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smtClean="0">
                <a:solidFill>
                  <a:schemeClr val="tx1"/>
                </a:solidFill>
                <a:effectLst/>
                <a:latin typeface="+mn-lt"/>
                <a:ea typeface="+mn-ea"/>
                <a:cs typeface="+mn-cs"/>
              </a:rPr>
              <a:t>The findings of this global conversation contain important messages for governments as they seek to agree on a new development 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People demand to play a role in shaping and changing their world.</a:t>
            </a:r>
            <a:r>
              <a:rPr lang="en-US" sz="2000" i="1"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The fundamental areas covered by the MDGs remain critically important. At the same time, there is a call to strengthen ambition and urgency.</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People are indignant at the injustice they feel because of growing inequalities and insecurities that exist particularly for poorer and marginalized people.</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The challenges are complex and interlinked, requiring a sustainable development agenda that is integrated, holistic and universal, applying to all countries and all people.</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People call for a new agenda built on human rights, and universal values of equality, justice and security. Better governance underpins many of their calls.</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Efficient and responsible government</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The focus on concrete, measurable goals should be retained but measurement of progress needs to be improved. A data revolution will support an accountability revolution.</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Timely, disaggregated</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open</a:t>
            </a:r>
            <a:r>
              <a:rPr lang="en-US" sz="2000" kern="1200" baseline="0" dirty="0" smtClean="0">
                <a:solidFill>
                  <a:schemeClr val="tx1"/>
                </a:solidFill>
                <a:effectLst/>
                <a:latin typeface="+mn-lt"/>
                <a:ea typeface="+mn-ea"/>
                <a:cs typeface="+mn-cs"/>
              </a:rPr>
              <a:t> data</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Back</a:t>
            </a:r>
            <a:r>
              <a:rPr lang="en-US" sz="2000" kern="1200" baseline="0" dirty="0" smtClean="0">
                <a:solidFill>
                  <a:schemeClr val="tx1"/>
                </a:solidFill>
                <a:effectLst/>
                <a:latin typeface="+mn-lt"/>
                <a:ea typeface="+mn-ea"/>
                <a:cs typeface="+mn-cs"/>
              </a:rPr>
              <a:t> to the </a:t>
            </a:r>
            <a:r>
              <a:rPr lang="en-US" sz="2000" kern="1200" baseline="0" dirty="0" err="1" smtClean="0">
                <a:solidFill>
                  <a:schemeClr val="tx1"/>
                </a:solidFill>
                <a:effectLst/>
                <a:latin typeface="+mn-lt"/>
                <a:ea typeface="+mn-ea"/>
                <a:cs typeface="+mn-cs"/>
              </a:rPr>
              <a:t>millenium</a:t>
            </a:r>
            <a:r>
              <a:rPr lang="en-US" sz="2000" kern="1200" baseline="0" dirty="0" smtClean="0">
                <a:solidFill>
                  <a:schemeClr val="tx1"/>
                </a:solidFill>
                <a:effectLst/>
                <a:latin typeface="+mn-lt"/>
                <a:ea typeface="+mn-ea"/>
                <a:cs typeface="+mn-cs"/>
              </a:rPr>
              <a:t> Declaration. Three gaps: inequality, vulnerability, sustainability</a:t>
            </a:r>
            <a:endParaRPr lang="en-US" sz="20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2000" dirty="0" smtClean="0"/>
          </a:p>
          <a:p>
            <a:pPr marL="171450" indent="-171450">
              <a:buFont typeface="Arial" panose="020B0604020202020204" pitchFamily="34" charset="0"/>
              <a:buChar char="•"/>
            </a:pPr>
            <a:endParaRPr lang="en-US" sz="2000" dirty="0" smtClean="0"/>
          </a:p>
        </p:txBody>
      </p:sp>
      <p:sp>
        <p:nvSpPr>
          <p:cNvPr id="4" name="Slide Number Placeholder 3"/>
          <p:cNvSpPr>
            <a:spLocks noGrp="1"/>
          </p:cNvSpPr>
          <p:nvPr>
            <p:ph type="sldNum" sz="quarter" idx="10"/>
          </p:nvPr>
        </p:nvSpPr>
        <p:spPr/>
        <p:txBody>
          <a:bodyPr/>
          <a:lstStyle/>
          <a:p>
            <a:fld id="{0A316DBA-6763-4945-98D8-CCEA70E8BE3F}" type="slidenum">
              <a:rPr lang="en-US" smtClean="0"/>
              <a:t>5</a:t>
            </a:fld>
            <a:endParaRPr lang="en-US"/>
          </a:p>
        </p:txBody>
      </p:sp>
    </p:spTree>
    <p:extLst>
      <p:ext uri="{BB962C8B-B14F-4D97-AF65-F5344CB8AC3E}">
        <p14:creationId xmlns:p14="http://schemas.microsoft.com/office/powerpoint/2010/main" val="389147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MDG Gap Task Force Report 2013</a:t>
            </a:r>
            <a:endParaRPr lang="en-US" sz="2000" kern="1200" dirty="0" smtClean="0">
              <a:solidFill>
                <a:schemeClr val="tx1"/>
              </a:solidFill>
              <a:effectLst/>
              <a:latin typeface="+mn-lt"/>
              <a:ea typeface="+mn-ea"/>
              <a:cs typeface="+mn-cs"/>
            </a:endParaRPr>
          </a:p>
          <a:p>
            <a:r>
              <a:rPr lang="en-US" sz="2000" b="1" u="none" strike="noStrike"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2000" b="1" u="none" strike="noStrike"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2000" b="1" u="sng" kern="1200" dirty="0" smtClean="0">
                <a:solidFill>
                  <a:schemeClr val="tx1"/>
                </a:solidFill>
                <a:effectLst/>
                <a:latin typeface="+mn-lt"/>
                <a:ea typeface="+mn-ea"/>
                <a:cs typeface="+mn-cs"/>
              </a:rPr>
              <a:t>MDG Gap TF Report 2013</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2000" kern="1200" dirty="0" smtClean="0">
                <a:solidFill>
                  <a:schemeClr val="tx1"/>
                </a:solidFill>
                <a:effectLst/>
                <a:latin typeface="+mn-lt"/>
                <a:ea typeface="+mn-ea"/>
                <a:cs typeface="+mn-cs"/>
              </a:rPr>
              <a:t>History:</a:t>
            </a:r>
            <a:r>
              <a:rPr lang="en-GB" sz="2000" kern="1200" baseline="0" dirty="0" smtClean="0">
                <a:solidFill>
                  <a:schemeClr val="tx1"/>
                </a:solidFill>
                <a:effectLst/>
                <a:latin typeface="+mn-lt"/>
                <a:ea typeface="+mn-ea"/>
                <a:cs typeface="+mn-cs"/>
              </a:rPr>
              <a:t> </a:t>
            </a:r>
            <a:r>
              <a:rPr lang="en-GB" sz="2000" kern="1200" dirty="0" smtClean="0">
                <a:solidFill>
                  <a:schemeClr val="tx1"/>
                </a:solidFill>
                <a:effectLst/>
                <a:latin typeface="+mn-lt"/>
                <a:ea typeface="+mn-ea"/>
                <a:cs typeface="+mn-cs"/>
              </a:rPr>
              <a:t>Created </a:t>
            </a:r>
            <a:r>
              <a:rPr lang="en-GB" sz="2000" u="sng" kern="1200" dirty="0" smtClean="0">
                <a:solidFill>
                  <a:schemeClr val="tx1"/>
                </a:solidFill>
                <a:effectLst/>
                <a:latin typeface="+mn-lt"/>
                <a:ea typeface="+mn-ea"/>
                <a:cs typeface="+mn-cs"/>
              </a:rPr>
              <a:t>2007</a:t>
            </a:r>
            <a:r>
              <a:rPr lang="en-GB" sz="2000" kern="1200" dirty="0" smtClean="0">
                <a:solidFill>
                  <a:schemeClr val="tx1"/>
                </a:solidFill>
                <a:effectLst/>
                <a:latin typeface="+mn-lt"/>
                <a:ea typeface="+mn-ea"/>
                <a:cs typeface="+mn-cs"/>
              </a:rPr>
              <a:t> UNSG </a:t>
            </a:r>
            <a:endParaRPr lang="en-US" sz="20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smtClean="0">
                <a:solidFill>
                  <a:schemeClr val="tx1"/>
                </a:solidFill>
                <a:effectLst/>
                <a:latin typeface="+mn-lt"/>
                <a:ea typeface="+mn-ea"/>
                <a:cs typeface="+mn-cs"/>
              </a:rPr>
              <a:t>For a </a:t>
            </a:r>
            <a:r>
              <a:rPr lang="en-US" sz="2000" u="sng" kern="1200" dirty="0" smtClean="0">
                <a:solidFill>
                  <a:schemeClr val="tx1"/>
                </a:solidFill>
                <a:effectLst/>
                <a:latin typeface="+mn-lt"/>
                <a:ea typeface="+mn-ea"/>
                <a:cs typeface="+mn-cs"/>
              </a:rPr>
              <a:t>renewed development agenda post-2015</a:t>
            </a:r>
            <a:r>
              <a:rPr lang="en-US" sz="2000" kern="1200" dirty="0" smtClean="0">
                <a:solidFill>
                  <a:schemeClr val="tx1"/>
                </a:solidFill>
                <a:effectLst/>
                <a:latin typeface="+mn-lt"/>
                <a:ea typeface="+mn-ea"/>
                <a:cs typeface="+mn-cs"/>
              </a:rPr>
              <a:t>, expanding the scope and monitoring efforts to enhance global partnerships will be critical. This has been discussed by the UNTT Report on the “Renewed Global Partnership for Development” and the HLP Report “A New Global Partnership: Eradicate Poverty and Transform Economies through Sustainable Development”, and should be taken up by the upcoming MDG Gap Task Force Reports in 2014 and 2015.</a:t>
            </a:r>
          </a:p>
          <a:p>
            <a:pPr marL="171450" lvl="0" indent="-171450">
              <a:buFont typeface="Arial" panose="020B0604020202020204" pitchFamily="34" charset="0"/>
              <a:buChar char="•"/>
            </a:pPr>
            <a:r>
              <a:rPr lang="en-GB" sz="2000" u="sng" kern="1200" dirty="0" smtClean="0">
                <a:solidFill>
                  <a:schemeClr val="tx1"/>
                </a:solidFill>
                <a:effectLst/>
                <a:latin typeface="+mn-lt"/>
                <a:ea typeface="+mn-ea"/>
                <a:cs typeface="+mn-cs"/>
              </a:rPr>
              <a:t>Further progress on a number of commitments in the past year, but significant backsliding in others</a:t>
            </a:r>
          </a:p>
          <a:p>
            <a:pPr marL="171450" lvl="0" indent="-171450">
              <a:buFont typeface="Arial" panose="020B0604020202020204" pitchFamily="34" charset="0"/>
              <a:buChar char="•"/>
            </a:pPr>
            <a:r>
              <a:rPr lang="en-GB" sz="2000" u="sng" kern="1200" dirty="0" smtClean="0">
                <a:solidFill>
                  <a:schemeClr val="tx1"/>
                </a:solidFill>
                <a:effectLst/>
                <a:latin typeface="+mn-lt"/>
                <a:ea typeface="+mn-ea"/>
                <a:cs typeface="+mn-cs"/>
              </a:rPr>
              <a:t>Political momentum necessary </a:t>
            </a:r>
            <a:r>
              <a:rPr lang="en-GB" sz="2000" kern="1200" dirty="0" smtClean="0">
                <a:solidFill>
                  <a:schemeClr val="tx1"/>
                </a:solidFill>
                <a:effectLst/>
                <a:latin typeface="+mn-lt"/>
                <a:ea typeface="+mn-ea"/>
                <a:cs typeface="+mn-cs"/>
              </a:rPr>
              <a:t>for advancing international development cooperation seems to have weakened, and the current policy context –in the aftermath of the global crises— has not accommodated the agreed ambitions of multilateral trade negotiations and the commitments of development assistance by a number of countries. </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u="sng" kern="1200" dirty="0" smtClean="0">
                <a:solidFill>
                  <a:schemeClr val="tx1"/>
                </a:solidFill>
                <a:effectLst/>
                <a:latin typeface="+mn-lt"/>
                <a:ea typeface="+mn-ea"/>
                <a:cs typeface="+mn-cs"/>
              </a:rPr>
              <a:t>In 2014</a:t>
            </a:r>
            <a:r>
              <a:rPr lang="en-US" sz="2000" kern="1200" dirty="0" smtClean="0">
                <a:solidFill>
                  <a:schemeClr val="tx1"/>
                </a:solidFill>
                <a:effectLst/>
                <a:latin typeface="+mn-lt"/>
                <a:ea typeface="+mn-ea"/>
                <a:cs typeface="+mn-cs"/>
              </a:rPr>
              <a:t>, the Report will continue to monitor the progress made in achieving the targets of MDG 8, paying closer attention to ongoing discussions around the renewed global partnership for development in the context of the post 2015 agenda. It is expected that the Gap Task Force provides a space to discuss relevant issues in this regard, and serve as a building block to start formulating the post-2015 agenda in MDG8 (and other) related areas. </a:t>
            </a:r>
          </a:p>
          <a:p>
            <a:r>
              <a:rPr lang="en-US" sz="2000" b="1" u="none" strike="noStrike"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2000" b="1" u="sng" kern="1200" dirty="0" smtClean="0">
                <a:solidFill>
                  <a:schemeClr val="tx1"/>
                </a:solidFill>
                <a:effectLst/>
                <a:latin typeface="+mn-lt"/>
                <a:ea typeface="+mn-ea"/>
                <a:cs typeface="+mn-cs"/>
              </a:rPr>
              <a:t>Key points by chapter</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ODA</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Most donors continue to fail to reach the 0.7% ODA/GNI target. The UK became the first G8 country to reach the target in 2013.</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ODA from OECD DAC members in 2012 declined on 2011 levels (from USD 133 </a:t>
            </a:r>
            <a:r>
              <a:rPr lang="en-US" sz="2000" kern="1200" dirty="0" err="1" smtClean="0">
                <a:solidFill>
                  <a:schemeClr val="tx1"/>
                </a:solidFill>
                <a:effectLst/>
                <a:latin typeface="+mn-lt"/>
                <a:ea typeface="+mn-ea"/>
                <a:cs typeface="+mn-cs"/>
              </a:rPr>
              <a:t>bn</a:t>
            </a:r>
            <a:r>
              <a:rPr lang="en-US" sz="2000" kern="1200" dirty="0" smtClean="0">
                <a:solidFill>
                  <a:schemeClr val="tx1"/>
                </a:solidFill>
                <a:effectLst/>
                <a:latin typeface="+mn-lt"/>
                <a:ea typeface="+mn-ea"/>
                <a:cs typeface="+mn-cs"/>
              </a:rPr>
              <a:t> in 2011 to USD 125 billion in 2012)</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If the UN target were met by the OECD DAC members then ODA would reach USD 300bn; therefore there is a financing gap in 2012 of USD 175 bn.</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ODA to priority countries (i.e. LDCs and SIDS) fell in 2012</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More efforts are needed by donors to meet their </a:t>
            </a:r>
            <a:r>
              <a:rPr lang="en-US" sz="2000" kern="1200" dirty="0" err="1" smtClean="0">
                <a:solidFill>
                  <a:schemeClr val="tx1"/>
                </a:solidFill>
                <a:effectLst/>
                <a:latin typeface="+mn-lt"/>
                <a:ea typeface="+mn-ea"/>
                <a:cs typeface="+mn-cs"/>
              </a:rPr>
              <a:t>Busan</a:t>
            </a:r>
            <a:r>
              <a:rPr lang="en-US" sz="2000" kern="1200" dirty="0" smtClean="0">
                <a:solidFill>
                  <a:schemeClr val="tx1"/>
                </a:solidFill>
                <a:effectLst/>
                <a:latin typeface="+mn-lt"/>
                <a:ea typeface="+mn-ea"/>
                <a:cs typeface="+mn-cs"/>
              </a:rPr>
              <a:t> commitments e.g. on aid untying and increasing predictability</a:t>
            </a:r>
          </a:p>
          <a:p>
            <a:endParaRPr lang="en-US" sz="2000" b="1" kern="1200" cap="all" dirty="0" smtClean="0">
              <a:solidFill>
                <a:schemeClr val="tx1"/>
              </a:solidFill>
              <a:effectLst/>
              <a:latin typeface="+mn-lt"/>
              <a:ea typeface="+mn-ea"/>
              <a:cs typeface="+mn-cs"/>
            </a:endParaRPr>
          </a:p>
          <a:p>
            <a:r>
              <a:rPr lang="en-US" sz="2000" b="1" kern="1200" cap="all" dirty="0" smtClean="0">
                <a:solidFill>
                  <a:schemeClr val="tx1"/>
                </a:solidFill>
                <a:effectLst/>
                <a:latin typeface="+mn-lt"/>
                <a:ea typeface="+mn-ea"/>
                <a:cs typeface="+mn-cs"/>
              </a:rPr>
              <a:t>New</a:t>
            </a:r>
            <a:r>
              <a:rPr lang="en-US" sz="2000" b="1" kern="1200" cap="all" baseline="0" dirty="0" smtClean="0">
                <a:solidFill>
                  <a:schemeClr val="tx1"/>
                </a:solidFill>
                <a:effectLst/>
                <a:latin typeface="+mn-lt"/>
                <a:ea typeface="+mn-ea"/>
                <a:cs typeface="+mn-cs"/>
              </a:rPr>
              <a:t> definition of </a:t>
            </a:r>
            <a:r>
              <a:rPr lang="en-US" sz="2000" b="1" kern="1200" cap="all" baseline="0" dirty="0" err="1" smtClean="0">
                <a:solidFill>
                  <a:schemeClr val="tx1"/>
                </a:solidFill>
                <a:effectLst/>
                <a:latin typeface="+mn-lt"/>
                <a:ea typeface="+mn-ea"/>
                <a:cs typeface="+mn-cs"/>
              </a:rPr>
              <a:t>oda</a:t>
            </a:r>
            <a:r>
              <a:rPr lang="en-US" sz="2000" b="1" kern="1200" cap="all" baseline="0" dirty="0" smtClean="0">
                <a:solidFill>
                  <a:schemeClr val="tx1"/>
                </a:solidFill>
                <a:effectLst/>
                <a:latin typeface="+mn-lt"/>
                <a:ea typeface="+mn-ea"/>
                <a:cs typeface="+mn-cs"/>
              </a:rPr>
              <a:t>: </a:t>
            </a:r>
            <a:r>
              <a:rPr lang="en-US" sz="2000" b="1" kern="1200" cap="all" baseline="0" dirty="0" err="1" smtClean="0">
                <a:solidFill>
                  <a:schemeClr val="tx1"/>
                </a:solidFill>
                <a:effectLst/>
                <a:latin typeface="+mn-lt"/>
                <a:ea typeface="+mn-ea"/>
                <a:cs typeface="+mn-cs"/>
              </a:rPr>
              <a:t>pandora</a:t>
            </a:r>
            <a:r>
              <a:rPr lang="en-US" sz="2000" b="1" kern="1200" cap="all" baseline="0" dirty="0" smtClean="0">
                <a:solidFill>
                  <a:schemeClr val="tx1"/>
                </a:solidFill>
                <a:effectLst/>
                <a:latin typeface="+mn-lt"/>
                <a:ea typeface="+mn-ea"/>
                <a:cs typeface="+mn-cs"/>
              </a:rPr>
              <a:t> box?, leverage function?, moving to development financing…</a:t>
            </a:r>
            <a:endParaRPr lang="en-US" sz="2000" b="1" kern="1200" cap="all" dirty="0" smtClean="0">
              <a:solidFill>
                <a:schemeClr val="tx1"/>
              </a:solidFill>
              <a:effectLst/>
              <a:latin typeface="+mn-lt"/>
              <a:ea typeface="+mn-ea"/>
              <a:cs typeface="+mn-cs"/>
            </a:endParaRPr>
          </a:p>
          <a:p>
            <a:r>
              <a:rPr lang="en-US" sz="2000" b="1" kern="1200" cap="all"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Global Partnership for Effective Development Cooperation</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From August 2013, UNDP leads the consortium of UNDP, UNOPS, Sweden, Ghana, and Development Initiative to host the secretariat of the International Aid Transparency Initiative (IATI). The aid chapter includes a paragraph on a common, open standard for aid information which aims to support the global commitment on transparency and predictability. IATI holds the view that it requires full implementation of the common standard, which was developed to meet the information needs of developing countries and non-state actors consistent with national requirements. </a:t>
            </a:r>
          </a:p>
          <a:p>
            <a:r>
              <a:rPr lang="en-US" sz="2000" b="1"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Trade</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The gap between the shares of global exports of developed and developing countries continued to narrow: the developing country share of world trade rose to 44.4 per cent in 2012 (largely driven by Asia). However, the African share remained at only 3.5 per cent and the LDC share (including oil) is still at 1.1 per cent.</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The WTO Doha talks were formally declared at an impasse in December 2011. Twelve years of talks have left considerable gaps separating the interests of its members, especially in regard to agricultural support measures and industrial tariffs. </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The Ninth Ministerial Conference of WTO to take place in Bali, Indonesia in December 2013 is an occasion to break the impasse. Three areas are emerging as potential “deliverables”: trade facilitation, certain issues in the agriculture negotiations and a basket of development issues, including a package for LDCs. </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Because global trade negotiations are largely stalled, trade negotiators of a number of countries are instead refocusing on negotiating arrangements among smaller groupings of countries or bilaterally.</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Aid for Trade declined significantly in 2011. Commitments amounted to $41.5 billion, down almost 14 per cent from 2010, measured in 2011 prices and exchange rates. Africa was the </a:t>
            </a:r>
            <a:r>
              <a:rPr lang="en-GB" sz="2000" kern="1200" dirty="0" smtClean="0">
                <a:solidFill>
                  <a:schemeClr val="tx1"/>
                </a:solidFill>
                <a:effectLst/>
                <a:latin typeface="+mn-lt"/>
                <a:ea typeface="+mn-ea"/>
                <a:cs typeface="+mn-cs"/>
              </a:rPr>
              <a:t>region most affected by the decline in 2011 funding.</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Debt</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The HIPC Initiative and Multilateral Debt Relief Initiative have reduced HIPCs’ debt burdens by on average 90 percent; only one country is yet to complete the initiative (Chad).</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Debt ratios across developing countries as a whole are relatively low (at on average 45 percent of GDP). However, this masks a number of issues: 1) Some developing countries remain in critical debt distress (e.g. the Caribbean – and the report points to debt to GDP ratios in this region in excess of 90 percent in some cases) and they have fallen off policymakers’ radars; 2) the nature of debt financing has shifted more towards private non-concessional financing over recent years which may increase debt vulnerabilities in some countries since private finance is often shorter maturities, more expensive and more volatile than official finance. In this context, debt ratios tell us very little; the composition of developing countries’ debt has shifted.</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The report underscores the continued need for a sovereign debt restructuring mechanism at the international level and we welcome recent moves by the IMF to launch a survey on this subject.</a:t>
            </a:r>
          </a:p>
          <a:p>
            <a:r>
              <a:rPr lang="en-US" sz="2000" kern="1200" dirty="0" smtClean="0">
                <a:solidFill>
                  <a:schemeClr val="tx1"/>
                </a:solidFill>
                <a:effectLst/>
                <a:latin typeface="+mn-lt"/>
                <a:ea typeface="+mn-ea"/>
                <a:cs typeface="+mn-cs"/>
              </a:rPr>
              <a:t> </a:t>
            </a:r>
          </a:p>
          <a:p>
            <a:r>
              <a:rPr lang="en-US" sz="2000" b="1" kern="1200" dirty="0" smtClean="0">
                <a:solidFill>
                  <a:schemeClr val="tx1"/>
                </a:solidFill>
                <a:effectLst/>
                <a:latin typeface="+mn-lt"/>
                <a:ea typeface="+mn-ea"/>
                <a:cs typeface="+mn-cs"/>
              </a:rPr>
              <a:t>Medicines</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Medicines remain costly, insufficiently available at dispensing facilities and often unaffordable: average availability of generic medicines in public sector health facilities in the group of sampled countries by the report was 57 per cent while in private sector facilities it reached 65 per cent.</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Further to the LDC request to the TRIPS Council seeking to further extend the period </a:t>
            </a:r>
            <a:r>
              <a:rPr lang="en-GB" sz="2000" kern="1200" dirty="0" smtClean="0">
                <a:solidFill>
                  <a:schemeClr val="tx1"/>
                </a:solidFill>
                <a:effectLst/>
                <a:latin typeface="+mn-lt"/>
                <a:ea typeface="+mn-ea"/>
                <a:cs typeface="+mn-cs"/>
              </a:rPr>
              <a:t>of their </a:t>
            </a:r>
            <a:r>
              <a:rPr lang="en-US" sz="2000" kern="1200" dirty="0" smtClean="0">
                <a:solidFill>
                  <a:schemeClr val="tx1"/>
                </a:solidFill>
                <a:effectLst/>
                <a:latin typeface="+mn-lt"/>
                <a:ea typeface="+mn-ea"/>
                <a:cs typeface="+mn-cs"/>
              </a:rPr>
              <a:t>transition period that exempts them from complying with the TRIPS Agreement, an extension was granted in June 2013 by the WTO members until 1 July 2021. </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Developing country access to affordable medicines can be facilitated by certain exceptions to patent rights that are allowed under the WTO TRIPS Agreement. </a:t>
            </a:r>
            <a:r>
              <a:rPr lang="en-GB" sz="2000" kern="1200" dirty="0" smtClean="0">
                <a:solidFill>
                  <a:schemeClr val="tx1"/>
                </a:solidFill>
                <a:effectLst/>
                <a:latin typeface="+mn-lt"/>
                <a:ea typeface="+mn-ea"/>
                <a:cs typeface="+mn-cs"/>
              </a:rPr>
              <a:t>Among the exceptions or ‘flexibilities’, are the issuance of a compulsory license and authorization for government use of the medicine for a public, non-commercial purpose, and the implementation of parallel imports. The report provides an update of selected cases of use of flexibilities (most recent are Ecuador, Indonesia and India).</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Technology</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Use of ICT continues to grow in all regions of the world. It is estimated that in the world as a whole in 2013, there are 6.8 billion mobile-cellular subscriptions, nearing the level of the world population of 7.1 billion, reaching a penetration rate of 96 per cent.</a:t>
            </a:r>
          </a:p>
          <a:p>
            <a:pPr marL="171450" lvl="0" indent="-171450">
              <a:buFont typeface="Arial" panose="020B0604020202020204" pitchFamily="34" charset="0"/>
              <a:buChar char="•"/>
            </a:pPr>
            <a:r>
              <a:rPr lang="en-GB" sz="2000" kern="1200" dirty="0" smtClean="0">
                <a:solidFill>
                  <a:schemeClr val="tx1"/>
                </a:solidFill>
                <a:effectLst/>
                <a:latin typeface="+mn-lt"/>
                <a:ea typeface="+mn-ea"/>
                <a:cs typeface="+mn-cs"/>
              </a:rPr>
              <a:t>The penetration rate of mobile cellular subscriptions in LDCs increased to 42 per cent in 2011, up from 34 per cent in 2010; however, it remained low overall.</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The growth in the number of individuals using the Internet in developing countries continues to outpace that in developed countries, growing at 12 per cent in 2013 compared to 5 per cent in the developed countries. </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The total number of Internet users in developing countries comprises 65 percent of the total number of users in the world in 2013, up from 40 per cent in 2005.</a:t>
            </a:r>
          </a:p>
        </p:txBody>
      </p:sp>
      <p:sp>
        <p:nvSpPr>
          <p:cNvPr id="4" name="Slide Number Placeholder 3"/>
          <p:cNvSpPr>
            <a:spLocks noGrp="1"/>
          </p:cNvSpPr>
          <p:nvPr>
            <p:ph type="sldNum" sz="quarter" idx="10"/>
          </p:nvPr>
        </p:nvSpPr>
        <p:spPr/>
        <p:txBody>
          <a:bodyPr/>
          <a:lstStyle/>
          <a:p>
            <a:fld id="{1AB64ED9-979B-4BC7-9554-E56D50F81798}" type="slidenum">
              <a:rPr lang="en-US" smtClean="0"/>
              <a:t>6</a:t>
            </a:fld>
            <a:endParaRPr lang="en-US"/>
          </a:p>
        </p:txBody>
      </p:sp>
    </p:spTree>
    <p:extLst>
      <p:ext uri="{BB962C8B-B14F-4D97-AF65-F5344CB8AC3E}">
        <p14:creationId xmlns:p14="http://schemas.microsoft.com/office/powerpoint/2010/main" val="381653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2000" b="1" kern="1200" baseline="0" dirty="0" smtClean="0">
                <a:solidFill>
                  <a:schemeClr val="tx1"/>
                </a:solidFill>
                <a:effectLst/>
                <a:latin typeface="+mn-lt"/>
                <a:ea typeface="+mn-ea"/>
                <a:cs typeface="+mn-cs"/>
              </a:rPr>
              <a:t>In summary:</a:t>
            </a:r>
          </a:p>
          <a:p>
            <a:pPr marL="171450" lvl="0" indent="-171450">
              <a:buFont typeface="Arial" panose="020B0604020202020204" pitchFamily="34" charset="0"/>
              <a:buChar char="•"/>
            </a:pPr>
            <a:r>
              <a:rPr lang="en-US" sz="2000" dirty="0" smtClean="0"/>
              <a:t>Universal/global, people-centered development agenda which integrate poverty eradication with sustainable development. </a:t>
            </a:r>
          </a:p>
          <a:p>
            <a:pPr marL="171450" lvl="0" indent="-171450">
              <a:buFont typeface="Arial" panose="020B0604020202020204" pitchFamily="34" charset="0"/>
              <a:buChar char="•"/>
            </a:pPr>
            <a:r>
              <a:rPr lang="en-US" sz="2000" dirty="0" smtClean="0"/>
              <a:t>Global goals for all countries, but targets tailored or set at the regional and/or national levels. </a:t>
            </a:r>
          </a:p>
          <a:p>
            <a:pPr marL="171450" lvl="0" indent="-171450">
              <a:buFont typeface="Arial" panose="020B0604020202020204" pitchFamily="34" charset="0"/>
              <a:buChar char="•"/>
            </a:pPr>
            <a:r>
              <a:rPr lang="en-US" sz="2000" dirty="0" smtClean="0"/>
              <a:t>Emphasis on transformative change </a:t>
            </a:r>
          </a:p>
          <a:p>
            <a:pPr marL="171450" lvl="0" indent="-171450">
              <a:buFont typeface="Arial" panose="020B0604020202020204" pitchFamily="34" charset="0"/>
              <a:buChar char="•"/>
            </a:pPr>
            <a:r>
              <a:rPr lang="en-US" sz="2000" dirty="0" smtClean="0"/>
              <a:t>Human rights, universality, sustainability and equality as core values and principles. </a:t>
            </a:r>
          </a:p>
          <a:p>
            <a:pPr marL="171450" lvl="0" indent="-171450">
              <a:buFont typeface="Arial" panose="020B0604020202020204" pitchFamily="34" charset="0"/>
              <a:buChar char="•"/>
            </a:pPr>
            <a:r>
              <a:rPr lang="en-US" sz="2000" dirty="0" smtClean="0"/>
              <a:t>Consideration of a fourth dimension around governance, peace and security in addition to the three sustainable development dimensions of economic, social and environmental.  </a:t>
            </a:r>
          </a:p>
          <a:p>
            <a:pPr marL="171450" lvl="0" indent="-171450">
              <a:buFont typeface="Arial" panose="020B0604020202020204" pitchFamily="34" charset="0"/>
              <a:buChar char="•"/>
            </a:pPr>
            <a:r>
              <a:rPr lang="en-US" sz="2000" dirty="0" smtClean="0"/>
              <a:t>Clear call for a new global partnership, beyond development aid, at two levels: a) a broader comprehensive partnership; and b) a set of multi-stakeholder partnerships supporting each goal or thematic issue. </a:t>
            </a:r>
          </a:p>
          <a:p>
            <a:pPr marL="171450" lvl="0" indent="-171450">
              <a:buFont typeface="Arial" panose="020B0604020202020204" pitchFamily="34" charset="0"/>
              <a:buChar char="•"/>
            </a:pPr>
            <a:r>
              <a:rPr lang="en-US" sz="2000" dirty="0" smtClean="0"/>
              <a:t>Robust accountability-oriented monitoring system, including a disaggregated target and indicator system as a center piece for addressing inequality. </a:t>
            </a:r>
          </a:p>
          <a:p>
            <a:pPr marL="171450" lvl="0" indent="-171450">
              <a:buFont typeface="Arial" panose="020B0604020202020204" pitchFamily="34" charset="0"/>
              <a:buChar char="•"/>
            </a:pPr>
            <a:endParaRPr lang="en-US" sz="2000" b="0" kern="1200" dirty="0" smtClean="0">
              <a:solidFill>
                <a:schemeClr val="tx1"/>
              </a:solidFill>
              <a:effectLst/>
              <a:latin typeface="+mn-lt"/>
              <a:ea typeface="+mn-ea"/>
              <a:cs typeface="+mn-cs"/>
            </a:endParaRPr>
          </a:p>
          <a:p>
            <a:pPr marL="0" lvl="0" indent="0">
              <a:buFont typeface="Arial" panose="020B0604020202020204" pitchFamily="34" charset="0"/>
              <a:buNone/>
            </a:pPr>
            <a:r>
              <a:rPr lang="en-US" sz="2000" b="1" kern="1200" dirty="0" smtClean="0">
                <a:solidFill>
                  <a:schemeClr val="tx1"/>
                </a:solidFill>
                <a:effectLst/>
                <a:latin typeface="+mn-lt"/>
                <a:ea typeface="+mn-ea"/>
                <a:cs typeface="+mn-cs"/>
              </a:rPr>
              <a:t>Agenda:</a:t>
            </a:r>
          </a:p>
          <a:p>
            <a:pPr marL="171450" lvl="0" indent="-171450">
              <a:buFont typeface="Arial" panose="020B0604020202020204" pitchFamily="34" charset="0"/>
              <a:buChar char="•"/>
            </a:pPr>
            <a:r>
              <a:rPr lang="en-US" sz="2000" b="0" kern="1200" dirty="0" smtClean="0">
                <a:solidFill>
                  <a:schemeClr val="tx1"/>
                </a:solidFill>
                <a:effectLst/>
                <a:latin typeface="+mn-lt"/>
                <a:ea typeface="+mn-ea"/>
                <a:cs typeface="+mn-cs"/>
              </a:rPr>
              <a:t>UNDP</a:t>
            </a:r>
            <a:r>
              <a:rPr lang="en-US" sz="2000" b="0" kern="1200" baseline="0" dirty="0" smtClean="0">
                <a:solidFill>
                  <a:schemeClr val="tx1"/>
                </a:solidFill>
                <a:effectLst/>
                <a:latin typeface="+mn-lt"/>
                <a:ea typeface="+mn-ea"/>
                <a:cs typeface="+mn-cs"/>
              </a:rPr>
              <a:t> and civil society to participate in the opening remarks</a:t>
            </a:r>
            <a:endParaRPr lang="en-US" sz="20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b="0" kern="1200" dirty="0" smtClean="0">
                <a:solidFill>
                  <a:schemeClr val="tx1"/>
                </a:solidFill>
                <a:effectLst/>
                <a:latin typeface="+mn-lt"/>
                <a:ea typeface="+mn-ea"/>
                <a:cs typeface="+mn-cs"/>
              </a:rPr>
              <a:t>Sweden to co-chair</a:t>
            </a:r>
            <a:r>
              <a:rPr lang="en-US" sz="2000" b="0" kern="1200" baseline="0" dirty="0" smtClean="0">
                <a:solidFill>
                  <a:schemeClr val="tx1"/>
                </a:solidFill>
                <a:effectLst/>
                <a:latin typeface="+mn-lt"/>
                <a:ea typeface="+mn-ea"/>
                <a:cs typeface="+mn-cs"/>
              </a:rPr>
              <a:t> round table 3 together with Benin</a:t>
            </a:r>
            <a:endParaRPr lang="en-US" sz="20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b="0" kern="1200" dirty="0" smtClean="0">
                <a:solidFill>
                  <a:schemeClr val="tx1"/>
                </a:solidFill>
                <a:effectLst/>
                <a:latin typeface="+mn-lt"/>
                <a:ea typeface="+mn-ea"/>
                <a:cs typeface="+mn-cs"/>
              </a:rPr>
              <a:t>President level? Not defined</a:t>
            </a:r>
            <a:r>
              <a:rPr lang="en-US" sz="2000" b="0" kern="1200" baseline="0" dirty="0" smtClean="0">
                <a:solidFill>
                  <a:schemeClr val="tx1"/>
                </a:solidFill>
                <a:effectLst/>
                <a:latin typeface="+mn-lt"/>
                <a:ea typeface="+mn-ea"/>
                <a:cs typeface="+mn-cs"/>
              </a:rPr>
              <a:t> yet</a:t>
            </a:r>
          </a:p>
          <a:p>
            <a:pPr marL="171450" lvl="0" indent="-171450">
              <a:buFont typeface="Arial" panose="020B0604020202020204" pitchFamily="34" charset="0"/>
              <a:buChar char="•"/>
            </a:pPr>
            <a:r>
              <a:rPr lang="en-US" sz="2000" b="0" kern="1200" baseline="0" dirty="0" smtClean="0">
                <a:solidFill>
                  <a:schemeClr val="tx1"/>
                </a:solidFill>
                <a:effectLst/>
                <a:latin typeface="+mn-lt"/>
                <a:ea typeface="+mn-ea"/>
                <a:cs typeface="+mn-cs"/>
              </a:rPr>
              <a:t>HLPF: not clear its design and how it is going to work. Countries not sure about it (Africa). Could be part of the M&amp;E for the SDGs?</a:t>
            </a:r>
          </a:p>
          <a:p>
            <a:pPr marL="0" lvl="0" indent="0">
              <a:buFont typeface="Arial" panose="020B0604020202020204" pitchFamily="34" charset="0"/>
              <a:buNone/>
            </a:pPr>
            <a:endParaRPr lang="en-US" sz="2000" b="1" kern="1200" dirty="0" smtClean="0">
              <a:solidFill>
                <a:schemeClr val="tx1"/>
              </a:solidFill>
              <a:effectLst/>
              <a:latin typeface="+mn-lt"/>
              <a:ea typeface="+mn-ea"/>
              <a:cs typeface="+mn-cs"/>
            </a:endParaRPr>
          </a:p>
          <a:p>
            <a:pPr marL="0" lvl="0" indent="0">
              <a:buFont typeface="Arial" panose="020B0604020202020204" pitchFamily="34" charset="0"/>
              <a:buNone/>
            </a:pPr>
            <a:r>
              <a:rPr lang="en-US" sz="2000" b="1" kern="1200" dirty="0" smtClean="0">
                <a:solidFill>
                  <a:schemeClr val="tx1"/>
                </a:solidFill>
                <a:effectLst/>
                <a:latin typeface="+mn-lt"/>
                <a:ea typeface="+mn-ea"/>
                <a:cs typeface="+mn-cs"/>
              </a:rPr>
              <a:t>Outcome document </a:t>
            </a:r>
            <a:r>
              <a:rPr lang="en-US" sz="2000" kern="1200" dirty="0" smtClean="0">
                <a:solidFill>
                  <a:schemeClr val="tx1"/>
                </a:solidFill>
                <a:effectLst/>
                <a:latin typeface="+mn-lt"/>
                <a:ea typeface="+mn-ea"/>
                <a:cs typeface="+mn-cs"/>
              </a:rPr>
              <a:t>to be still finalized. Some</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contengious</a:t>
            </a:r>
            <a:r>
              <a:rPr lang="en-US" sz="2000" kern="1200" baseline="0" dirty="0" smtClean="0">
                <a:solidFill>
                  <a:schemeClr val="tx1"/>
                </a:solidFill>
                <a:effectLst/>
                <a:latin typeface="+mn-lt"/>
                <a:ea typeface="+mn-ea"/>
                <a:cs typeface="+mn-cs"/>
              </a:rPr>
              <a:t> issues:</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Universality</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Poverty reduction and (or through) Sustainable development</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Common but differentiated responsibilities</a:t>
            </a:r>
          </a:p>
          <a:p>
            <a:pPr marL="171450" lvl="0" indent="-171450">
              <a:buFont typeface="Arial" panose="020B0604020202020204" pitchFamily="34" charset="0"/>
              <a:buChar char="•"/>
            </a:pPr>
            <a:endParaRPr lang="en-US" sz="20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2000" b="1" kern="1200" dirty="0" smtClean="0">
                <a:solidFill>
                  <a:schemeClr val="tx1"/>
                </a:solidFill>
                <a:effectLst/>
                <a:latin typeface="+mn-lt"/>
                <a:ea typeface="+mn-ea"/>
                <a:cs typeface="+mn-cs"/>
              </a:rPr>
              <a:t>MS positions:</a:t>
            </a: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Positions start to be defined: MS and its groupings (space</a:t>
            </a:r>
            <a:r>
              <a:rPr lang="en-US" sz="2000" kern="1200" baseline="0" dirty="0" smtClean="0">
                <a:solidFill>
                  <a:schemeClr val="tx1"/>
                </a:solidFill>
                <a:effectLst/>
                <a:latin typeface="+mn-lt"/>
                <a:ea typeface="+mn-ea"/>
                <a:cs typeface="+mn-cs"/>
              </a:rPr>
              <a:t> for the UN to inform and inspire)</a:t>
            </a:r>
          </a:p>
          <a:p>
            <a:pPr marL="171450" lvl="0" indent="-171450">
              <a:buFont typeface="Arial" panose="020B0604020202020204" pitchFamily="34" charset="0"/>
              <a:buChar char="•"/>
            </a:pPr>
            <a:r>
              <a:rPr lang="en-US" sz="2000" kern="1200" baseline="0" dirty="0" smtClean="0">
                <a:solidFill>
                  <a:schemeClr val="tx1"/>
                </a:solidFill>
                <a:effectLst/>
                <a:latin typeface="+mn-lt"/>
                <a:ea typeface="+mn-ea"/>
                <a:cs typeface="+mn-cs"/>
              </a:rPr>
              <a:t>Capitals and missions are not always on the same page</a:t>
            </a:r>
          </a:p>
          <a:p>
            <a:pPr marL="171450" lvl="0" indent="-171450">
              <a:buFont typeface="Arial" panose="020B0604020202020204" pitchFamily="34" charset="0"/>
              <a:buChar char="•"/>
            </a:pPr>
            <a:r>
              <a:rPr lang="en-US" sz="2000" kern="1200" baseline="0" dirty="0" smtClean="0">
                <a:solidFill>
                  <a:schemeClr val="tx1"/>
                </a:solidFill>
                <a:effectLst/>
                <a:latin typeface="+mn-lt"/>
                <a:ea typeface="+mn-ea"/>
                <a:cs typeface="+mn-cs"/>
              </a:rPr>
              <a:t>Not in a hurry: UN style: nothing is decided until everything is decided</a:t>
            </a:r>
          </a:p>
          <a:p>
            <a:pPr marL="171450" lvl="0" indent="-171450">
              <a:buFont typeface="Arial" panose="020B0604020202020204" pitchFamily="34" charset="0"/>
              <a:buChar char="•"/>
            </a:pPr>
            <a:r>
              <a:rPr lang="en-US" sz="2000" kern="1200" baseline="0" dirty="0" smtClean="0">
                <a:solidFill>
                  <a:schemeClr val="tx1"/>
                </a:solidFill>
                <a:effectLst/>
                <a:latin typeface="+mn-lt"/>
                <a:ea typeface="+mn-ea"/>
                <a:cs typeface="+mn-cs"/>
              </a:rPr>
              <a:t>Some issues are virgin territory</a:t>
            </a:r>
          </a:p>
          <a:p>
            <a:pPr marL="171450" lvl="0" indent="-171450">
              <a:buFont typeface="Arial" panose="020B0604020202020204" pitchFamily="34" charset="0"/>
              <a:buChar char="•"/>
            </a:pPr>
            <a:r>
              <a:rPr lang="en-US" sz="2000" kern="1200" baseline="0" dirty="0" smtClean="0">
                <a:solidFill>
                  <a:schemeClr val="tx1"/>
                </a:solidFill>
                <a:effectLst/>
                <a:latin typeface="+mn-lt"/>
                <a:ea typeface="+mn-ea"/>
                <a:cs typeface="+mn-cs"/>
              </a:rPr>
              <a:t>Rio wounds are reopened: new architecture (EU); blue economy (US); green economy (ALBA and China because of trade)</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They don’t want to look like</a:t>
            </a:r>
            <a:r>
              <a:rPr lang="en-US" sz="2000" kern="1200" baseline="0" dirty="0" smtClean="0">
                <a:solidFill>
                  <a:schemeClr val="tx1"/>
                </a:solidFill>
                <a:effectLst/>
                <a:latin typeface="+mn-lt"/>
                <a:ea typeface="+mn-ea"/>
                <a:cs typeface="+mn-cs"/>
              </a:rPr>
              <a:t> they are preempting the negotiations</a:t>
            </a:r>
            <a:endParaRPr lang="en-US" sz="20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G20 Declaration: universality and 1 or 2 set of goals – it is a negotiation</a:t>
            </a:r>
            <a:r>
              <a:rPr lang="en-US" sz="2000" kern="1200" baseline="0" dirty="0" smtClean="0">
                <a:solidFill>
                  <a:schemeClr val="tx1"/>
                </a:solidFill>
                <a:effectLst/>
                <a:latin typeface="+mn-lt"/>
                <a:ea typeface="+mn-ea"/>
                <a:cs typeface="+mn-cs"/>
              </a:rPr>
              <a:t> in NY</a:t>
            </a:r>
          </a:p>
          <a:p>
            <a:pPr marL="171450" lvl="0" indent="-171450">
              <a:buFont typeface="Arial" panose="020B0604020202020204" pitchFamily="34" charset="0"/>
              <a:buChar char="•"/>
            </a:pPr>
            <a:r>
              <a:rPr lang="en-US" sz="2000" kern="1200" baseline="0" dirty="0" smtClean="0">
                <a:solidFill>
                  <a:schemeClr val="tx1"/>
                </a:solidFill>
                <a:effectLst/>
                <a:latin typeface="+mn-lt"/>
                <a:ea typeface="+mn-ea"/>
                <a:cs typeface="+mn-cs"/>
              </a:rPr>
              <a:t>Are MDGs and SDGs parallel tracks?</a:t>
            </a:r>
          </a:p>
          <a:p>
            <a:pPr marL="171450" lvl="0" indent="-171450">
              <a:buFont typeface="Arial" panose="020B0604020202020204" pitchFamily="34" charset="0"/>
              <a:buChar char="•"/>
            </a:pPr>
            <a:r>
              <a:rPr lang="en-US" sz="2000" kern="1200" baseline="0" dirty="0" smtClean="0">
                <a:solidFill>
                  <a:schemeClr val="tx1"/>
                </a:solidFill>
                <a:effectLst/>
                <a:latin typeface="+mn-lt"/>
                <a:ea typeface="+mn-ea"/>
                <a:cs typeface="+mn-cs"/>
              </a:rPr>
              <a:t>Governance resonates without consensus</a:t>
            </a:r>
          </a:p>
          <a:p>
            <a:pPr marL="628650" lvl="1" indent="-171450">
              <a:buFont typeface="Arial" panose="020B0604020202020204" pitchFamily="34" charset="0"/>
              <a:buChar char="•"/>
            </a:pPr>
            <a:r>
              <a:rPr lang="en-US" sz="2000" kern="1200" baseline="0" dirty="0" smtClean="0">
                <a:solidFill>
                  <a:schemeClr val="tx1"/>
                </a:solidFill>
                <a:effectLst/>
                <a:latin typeface="+mn-lt"/>
                <a:ea typeface="+mn-ea"/>
                <a:cs typeface="+mn-cs"/>
              </a:rPr>
              <a:t>Development agenda high jacketed? Loosing value and identity</a:t>
            </a:r>
          </a:p>
          <a:p>
            <a:pPr marL="628650" lvl="1" indent="-171450">
              <a:buFont typeface="Arial" panose="020B0604020202020204" pitchFamily="34" charset="0"/>
              <a:buChar char="•"/>
            </a:pPr>
            <a:r>
              <a:rPr lang="en-US" sz="2000" kern="1200" baseline="0" dirty="0" smtClean="0">
                <a:solidFill>
                  <a:schemeClr val="tx1"/>
                </a:solidFill>
                <a:effectLst/>
                <a:latin typeface="+mn-lt"/>
                <a:ea typeface="+mn-ea"/>
                <a:cs typeface="+mn-cs"/>
              </a:rPr>
              <a:t>No link to peace and security</a:t>
            </a:r>
            <a:endParaRPr lang="en-US" sz="2000" kern="1200" dirty="0" smtClean="0">
              <a:solidFill>
                <a:schemeClr val="tx1"/>
              </a:solidFill>
              <a:effectLst/>
              <a:latin typeface="+mn-lt"/>
              <a:ea typeface="+mn-ea"/>
              <a:cs typeface="+mn-cs"/>
            </a:endParaRPr>
          </a:p>
          <a:p>
            <a:endParaRPr lang="en-US" sz="2000" dirty="0" smtClean="0"/>
          </a:p>
          <a:p>
            <a:pPr marL="171450" lvl="0" indent="-171450">
              <a:buFont typeface="Arial" panose="020B0604020202020204" pitchFamily="34" charset="0"/>
              <a:buChar char="•"/>
            </a:pPr>
            <a:r>
              <a:rPr lang="en-US" sz="2000" kern="1200" dirty="0" smtClean="0">
                <a:solidFill>
                  <a:schemeClr val="tx1"/>
                </a:solidFill>
                <a:effectLst/>
                <a:latin typeface="+mn-lt"/>
                <a:ea typeface="+mn-ea"/>
                <a:cs typeface="+mn-cs"/>
              </a:rPr>
              <a:t>The process is very political, but there is no </a:t>
            </a:r>
            <a:r>
              <a:rPr lang="en-US" sz="2000" b="1" kern="1200" dirty="0" err="1" smtClean="0">
                <a:solidFill>
                  <a:schemeClr val="tx1"/>
                </a:solidFill>
                <a:effectLst/>
                <a:latin typeface="+mn-lt"/>
                <a:ea typeface="+mn-ea"/>
                <a:cs typeface="+mn-cs"/>
              </a:rPr>
              <a:t>institutionalised</a:t>
            </a:r>
            <a:r>
              <a:rPr lang="en-US" sz="2000" b="1" kern="1200" dirty="0" smtClean="0">
                <a:solidFill>
                  <a:schemeClr val="tx1"/>
                </a:solidFill>
                <a:effectLst/>
                <a:latin typeface="+mn-lt"/>
                <a:ea typeface="+mn-ea"/>
                <a:cs typeface="+mn-cs"/>
              </a:rPr>
              <a:t> leadership </a:t>
            </a:r>
            <a:r>
              <a:rPr lang="en-US" sz="2000" kern="1200" dirty="0" smtClean="0">
                <a:solidFill>
                  <a:schemeClr val="tx1"/>
                </a:solidFill>
                <a:effectLst/>
                <a:latin typeface="+mn-lt"/>
                <a:ea typeface="+mn-ea"/>
                <a:cs typeface="+mn-cs"/>
              </a:rPr>
              <a:t>to take it forward and fight the hard battles (unlike last time with the DAC) </a:t>
            </a:r>
          </a:p>
          <a:p>
            <a:pPr marL="171450" indent="-171450">
              <a:buFont typeface="Arial" panose="020B0604020202020204" pitchFamily="34" charset="0"/>
              <a:buChar char="•"/>
            </a:pPr>
            <a:r>
              <a:rPr lang="en-US" sz="2000" kern="1200" dirty="0" smtClean="0">
                <a:solidFill>
                  <a:schemeClr val="tx1"/>
                </a:solidFill>
                <a:effectLst/>
                <a:latin typeface="+mn-lt"/>
                <a:ea typeface="+mn-ea"/>
                <a:cs typeface="+mn-cs"/>
              </a:rPr>
              <a:t>The </a:t>
            </a:r>
            <a:r>
              <a:rPr lang="en-US" sz="2000" b="1" kern="1200" dirty="0" smtClean="0">
                <a:solidFill>
                  <a:schemeClr val="tx1"/>
                </a:solidFill>
                <a:effectLst/>
                <a:latin typeface="+mn-lt"/>
                <a:ea typeface="+mn-ea"/>
                <a:cs typeface="+mn-cs"/>
              </a:rPr>
              <a:t>internal dynamics G77 </a:t>
            </a:r>
            <a:r>
              <a:rPr lang="en-US" sz="2000" kern="1200" dirty="0" smtClean="0">
                <a:solidFill>
                  <a:schemeClr val="tx1"/>
                </a:solidFill>
                <a:effectLst/>
                <a:latin typeface="+mn-lt"/>
                <a:ea typeface="+mn-ea"/>
                <a:cs typeface="+mn-cs"/>
              </a:rPr>
              <a:t>shifting rapidly (also on CC): </a:t>
            </a:r>
            <a:r>
              <a:rPr lang="en-US" sz="2000" b="1" kern="1200" dirty="0" smtClean="0">
                <a:solidFill>
                  <a:schemeClr val="tx1"/>
                </a:solidFill>
                <a:effectLst/>
                <a:latin typeface="+mn-lt"/>
                <a:ea typeface="+mn-ea"/>
                <a:cs typeface="+mn-cs"/>
              </a:rPr>
              <a:t>LDCs diverging from emerging economies</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Most of them continue to regard ODA levels as their key priority – ideally increasing them towards 0.7</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Others, ODA less important than trade, investment, migration, and remittances</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Equity remains a key lens through which LDCs view the world.</a:t>
            </a:r>
          </a:p>
          <a:p>
            <a:pPr marL="628650" lvl="1" indent="-171450">
              <a:buFont typeface="Arial" panose="020B0604020202020204" pitchFamily="34" charset="0"/>
              <a:buChar char="•"/>
            </a:pPr>
            <a:r>
              <a:rPr lang="en-US" sz="2000" kern="1200" dirty="0" smtClean="0">
                <a:solidFill>
                  <a:schemeClr val="tx1"/>
                </a:solidFill>
                <a:effectLst/>
                <a:latin typeface="+mn-lt"/>
                <a:ea typeface="+mn-ea"/>
                <a:cs typeface="+mn-cs"/>
              </a:rPr>
              <a:t>Emerging economies are less reliant than ever on ODA levels, and some now becoming aid donors </a:t>
            </a:r>
          </a:p>
          <a:p>
            <a:pPr marL="171450" indent="-171450">
              <a:buFont typeface="Arial" panose="020B0604020202020204" pitchFamily="34" charset="0"/>
              <a:buChar char="•"/>
            </a:pPr>
            <a:r>
              <a:rPr lang="en-US" sz="2000" b="1" kern="1200" dirty="0" smtClean="0">
                <a:solidFill>
                  <a:schemeClr val="tx1"/>
                </a:solidFill>
                <a:effectLst/>
                <a:latin typeface="+mn-lt"/>
                <a:ea typeface="+mn-ea"/>
                <a:cs typeface="+mn-cs"/>
              </a:rPr>
              <a:t>This potential lack of emerging economy interest</a:t>
            </a:r>
            <a:r>
              <a:rPr lang="en-US" sz="2000" kern="1200" dirty="0" smtClean="0">
                <a:solidFill>
                  <a:schemeClr val="tx1"/>
                </a:solidFill>
                <a:effectLst/>
                <a:latin typeface="+mn-lt"/>
                <a:ea typeface="+mn-ea"/>
                <a:cs typeface="+mn-cs"/>
              </a:rPr>
              <a:t> in the post-2015 agenda creates a significant political risk. Might direct</a:t>
            </a:r>
            <a:r>
              <a:rPr lang="en-US" sz="2000" kern="1200" baseline="0" dirty="0" smtClean="0">
                <a:solidFill>
                  <a:schemeClr val="tx1"/>
                </a:solidFill>
                <a:effectLst/>
                <a:latin typeface="+mn-lt"/>
                <a:ea typeface="+mn-ea"/>
                <a:cs typeface="+mn-cs"/>
              </a:rPr>
              <a:t> LDCs to </a:t>
            </a:r>
            <a:r>
              <a:rPr lang="en-US" sz="2000" kern="1200" dirty="0" smtClean="0">
                <a:solidFill>
                  <a:schemeClr val="tx1"/>
                </a:solidFill>
                <a:effectLst/>
                <a:latin typeface="+mn-lt"/>
                <a:ea typeface="+mn-ea"/>
                <a:cs typeface="+mn-cs"/>
              </a:rPr>
              <a:t>developed countries, and away from themselves (a ‘North versus South’ narrative with idea of common but differentiated responsibilities to be as central a concept in development)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smtClean="0">
                <a:solidFill>
                  <a:schemeClr val="tx1"/>
                </a:solidFill>
                <a:effectLst/>
                <a:latin typeface="+mn-lt"/>
                <a:ea typeface="+mn-ea"/>
                <a:cs typeface="+mn-cs"/>
              </a:rPr>
              <a:t>Some evolving</a:t>
            </a:r>
            <a:r>
              <a:rPr lang="en-US" sz="2000" kern="1200" baseline="0" dirty="0" smtClean="0">
                <a:solidFill>
                  <a:schemeClr val="tx1"/>
                </a:solidFill>
                <a:effectLst/>
                <a:latin typeface="+mn-lt"/>
                <a:ea typeface="+mn-ea"/>
                <a:cs typeface="+mn-cs"/>
              </a:rPr>
              <a:t> position, </a:t>
            </a:r>
            <a:r>
              <a:rPr lang="en-GB" sz="2000" b="1" kern="1200" dirty="0" smtClean="0">
                <a:solidFill>
                  <a:schemeClr val="tx1"/>
                </a:solidFill>
                <a:effectLst/>
                <a:latin typeface="+mn-lt"/>
                <a:ea typeface="+mn-ea"/>
                <a:cs typeface="+mn-cs"/>
              </a:rPr>
              <a:t>Asia – </a:t>
            </a:r>
            <a:r>
              <a:rPr lang="en-GB" sz="2000" kern="1200" dirty="0" smtClean="0">
                <a:solidFill>
                  <a:schemeClr val="tx1"/>
                </a:solidFill>
                <a:effectLst/>
                <a:latin typeface="+mn-lt"/>
                <a:ea typeface="+mn-ea"/>
                <a:cs typeface="+mn-cs"/>
              </a:rPr>
              <a:t>There is more support for the green economy than may have been previously and this region seems to perceive economic opportunity in the green “revolution.”</a:t>
            </a:r>
            <a:r>
              <a:rPr lang="en-GB" sz="2000" b="1"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2000" b="1" kern="1200" dirty="0" smtClean="0">
                <a:solidFill>
                  <a:schemeClr val="tx1"/>
                </a:solidFill>
                <a:effectLst/>
                <a:latin typeface="+mn-lt"/>
                <a:ea typeface="+mn-ea"/>
                <a:cs typeface="+mn-cs"/>
              </a:rPr>
              <a:t>Africa:</a:t>
            </a:r>
            <a:r>
              <a:rPr lang="en-US" sz="2000" kern="1200" baseline="0" dirty="0" smtClean="0">
                <a:solidFill>
                  <a:schemeClr val="tx1"/>
                </a:solidFill>
                <a:effectLst/>
                <a:latin typeface="+mn-lt"/>
                <a:ea typeface="+mn-ea"/>
                <a:cs typeface="+mn-cs"/>
              </a:rPr>
              <a:t> concerns over access to donor funding</a:t>
            </a:r>
          </a:p>
          <a:p>
            <a:pPr marL="171450" indent="-171450">
              <a:buFont typeface="Arial" panose="020B0604020202020204" pitchFamily="34" charset="0"/>
              <a:buChar char="•"/>
            </a:pPr>
            <a:r>
              <a:rPr lang="en-US" sz="2000" b="1" kern="1200" baseline="0" dirty="0" smtClean="0">
                <a:solidFill>
                  <a:schemeClr val="tx1"/>
                </a:solidFill>
                <a:effectLst/>
                <a:latin typeface="+mn-lt"/>
                <a:ea typeface="+mn-ea"/>
                <a:cs typeface="+mn-cs"/>
              </a:rPr>
              <a:t>P5:</a:t>
            </a:r>
            <a:r>
              <a:rPr lang="en-US" sz="2000" kern="1200" baseline="0" dirty="0" smtClean="0">
                <a:solidFill>
                  <a:schemeClr val="tx1"/>
                </a:solidFill>
                <a:effectLst/>
                <a:latin typeface="+mn-lt"/>
                <a:ea typeface="+mn-ea"/>
                <a:cs typeface="+mn-cs"/>
              </a:rPr>
              <a:t> which are the implications of accountability and transparency</a:t>
            </a:r>
          </a:p>
          <a:p>
            <a:pPr marL="171450" indent="-171450">
              <a:buFont typeface="Arial" panose="020B0604020202020204" pitchFamily="34" charset="0"/>
              <a:buChar char="•"/>
            </a:pPr>
            <a:r>
              <a:rPr lang="en-US" sz="2000" b="1" kern="1200" baseline="0" dirty="0" smtClean="0">
                <a:solidFill>
                  <a:schemeClr val="tx1"/>
                </a:solidFill>
                <a:effectLst/>
                <a:latin typeface="+mn-lt"/>
                <a:ea typeface="+mn-ea"/>
                <a:cs typeface="+mn-cs"/>
              </a:rPr>
              <a:t>G77:</a:t>
            </a:r>
            <a:r>
              <a:rPr lang="en-US" sz="2000" kern="1200" baseline="0" dirty="0" smtClean="0">
                <a:solidFill>
                  <a:schemeClr val="tx1"/>
                </a:solidFill>
                <a:effectLst/>
                <a:latin typeface="+mn-lt"/>
                <a:ea typeface="+mn-ea"/>
                <a:cs typeface="+mn-cs"/>
              </a:rPr>
              <a:t> CBDR undermined (not in the HLP report)</a:t>
            </a:r>
          </a:p>
          <a:p>
            <a:pPr marL="171450" indent="-171450">
              <a:buFont typeface="Arial" panose="020B0604020202020204" pitchFamily="34" charset="0"/>
              <a:buChar char="•"/>
            </a:pPr>
            <a:r>
              <a:rPr lang="en-US" sz="2000" b="1" kern="1200" baseline="0" dirty="0" smtClean="0">
                <a:solidFill>
                  <a:schemeClr val="tx1"/>
                </a:solidFill>
                <a:effectLst/>
                <a:latin typeface="+mn-lt"/>
                <a:ea typeface="+mn-ea"/>
                <a:cs typeface="+mn-cs"/>
              </a:rPr>
              <a:t>SIDS:</a:t>
            </a:r>
            <a:r>
              <a:rPr lang="en-US" sz="2000" kern="1200" baseline="0" dirty="0" smtClean="0">
                <a:solidFill>
                  <a:schemeClr val="tx1"/>
                </a:solidFill>
                <a:effectLst/>
                <a:latin typeface="+mn-lt"/>
                <a:ea typeface="+mn-ea"/>
                <a:cs typeface="+mn-cs"/>
              </a:rPr>
              <a:t> an opportunity to position their issues (Ocean, energy, Climate Change….) though the </a:t>
            </a:r>
            <a:r>
              <a:rPr lang="en-US" sz="1200" kern="1200" baseline="0" dirty="0" smtClean="0">
                <a:solidFill>
                  <a:schemeClr val="tx1"/>
                </a:solidFill>
                <a:effectLst/>
                <a:latin typeface="+mn-lt"/>
                <a:ea typeface="+mn-ea"/>
                <a:cs typeface="+mn-cs"/>
              </a:rPr>
              <a:t>SIDs conference in Samoa next year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B64ED9-979B-4BC7-9554-E56D50F81798}" type="slidenum">
              <a:rPr lang="en-US" smtClean="0"/>
              <a:t>7</a:t>
            </a:fld>
            <a:endParaRPr lang="en-US"/>
          </a:p>
        </p:txBody>
      </p:sp>
    </p:spTree>
    <p:extLst>
      <p:ext uri="{BB962C8B-B14F-4D97-AF65-F5344CB8AC3E}">
        <p14:creationId xmlns:p14="http://schemas.microsoft.com/office/powerpoint/2010/main" val="1825501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62007EA-AE69-4C67-A32F-69F1B43CF9C0}" type="slidenum">
              <a:rPr lang="en-US" altLang="en-US" smtClean="0"/>
              <a:pPr eaLnBrk="1" hangingPunct="1"/>
              <a:t>8</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marL="194120" indent="-194120">
              <a:lnSpc>
                <a:spcPct val="90000"/>
              </a:lnSpc>
            </a:pPr>
            <a:endParaRPr lang="en-US" altLang="en-US" sz="2000" b="1" dirty="0" smtClean="0"/>
          </a:p>
          <a:p>
            <a:pPr marL="0" marR="0" indent="0" algn="l" defTabSz="914400" rtl="0" eaLnBrk="1" fontAlgn="auto" latinLnBrk="0" hangingPunct="1">
              <a:lnSpc>
                <a:spcPct val="90000"/>
              </a:lnSpc>
              <a:spcBef>
                <a:spcPts val="0"/>
              </a:spcBef>
              <a:spcAft>
                <a:spcPts val="0"/>
              </a:spcAft>
              <a:buClrTx/>
              <a:buSzTx/>
              <a:buFontTx/>
              <a:buNone/>
              <a:tabLst/>
              <a:defRPr/>
            </a:pPr>
            <a:endParaRPr lang="en-US" sz="2000" kern="1200" dirty="0" smtClean="0">
              <a:solidFill>
                <a:schemeClr val="tx1"/>
              </a:solidFill>
              <a:effectLst/>
              <a:latin typeface="+mn-lt"/>
              <a:ea typeface="+mn-ea"/>
              <a:cs typeface="+mn-cs"/>
            </a:endParaRPr>
          </a:p>
          <a:p>
            <a:pPr marL="0" marR="0" indent="0" algn="l" defTabSz="914400" rtl="0" eaLnBrk="1" fontAlgn="auto" latinLnBrk="0" hangingPunct="1">
              <a:lnSpc>
                <a:spcPct val="9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Challenges for the UN System:</a:t>
            </a:r>
          </a:p>
          <a:p>
            <a:pPr marL="171450" indent="-171450">
              <a:buFont typeface="Arial" panose="020B0604020202020204" pitchFamily="34" charset="0"/>
              <a:buChar char="•"/>
            </a:pPr>
            <a:r>
              <a:rPr lang="en-US" sz="2000" dirty="0" smtClean="0"/>
              <a:t>Strengthen credibility of MDG acceleration</a:t>
            </a:r>
          </a:p>
          <a:p>
            <a:pPr marL="171450" indent="-171450">
              <a:buFont typeface="Arial" panose="020B0604020202020204" pitchFamily="34" charset="0"/>
              <a:buChar char="•"/>
            </a:pPr>
            <a:r>
              <a:rPr lang="en-US" sz="2000" dirty="0" smtClean="0"/>
              <a:t>Prepare for the transition from MDGs to the new agenda. </a:t>
            </a:r>
          </a:p>
          <a:p>
            <a:pPr marL="171450" indent="-171450">
              <a:buFont typeface="Arial" panose="020B0604020202020204" pitchFamily="34" charset="0"/>
              <a:buChar char="•"/>
            </a:pPr>
            <a:r>
              <a:rPr lang="en-US" sz="2000" dirty="0" smtClean="0"/>
              <a:t>The need to be “fit for purpose” by the UN and other stakeholders</a:t>
            </a:r>
          </a:p>
          <a:p>
            <a:pPr marL="171450" lvl="0" indent="-171450">
              <a:buFont typeface="Arial" panose="020B0604020202020204" pitchFamily="34" charset="0"/>
              <a:buChar char="•"/>
            </a:pPr>
            <a:r>
              <a:rPr lang="en-US" sz="2000" dirty="0" smtClean="0"/>
              <a:t>Moving from consultation to consensus building in the framework of intergovernmental processes</a:t>
            </a:r>
            <a:endParaRPr lang="en-GB" sz="2000" dirty="0" smtClean="0"/>
          </a:p>
          <a:p>
            <a:pPr marL="171450" lvl="0" indent="-171450">
              <a:buFont typeface="Arial" panose="020B0604020202020204" pitchFamily="34" charset="0"/>
              <a:buChar char="•"/>
            </a:pPr>
            <a:r>
              <a:rPr lang="en-GB" sz="2000" dirty="0" smtClean="0"/>
              <a:t>Keep the open space for broad participation and inspire a transformative universal agenda</a:t>
            </a:r>
          </a:p>
          <a:p>
            <a:pPr marL="228600" marR="0" indent="-228600" algn="l" defTabSz="914400" rtl="0" eaLnBrk="1" fontAlgn="auto" latinLnBrk="0" hangingPunct="1">
              <a:lnSpc>
                <a:spcPct val="90000"/>
              </a:lnSpc>
              <a:spcBef>
                <a:spcPts val="0"/>
              </a:spcBef>
              <a:spcAft>
                <a:spcPts val="0"/>
              </a:spcAft>
              <a:buClrTx/>
              <a:buSzTx/>
              <a:buFontTx/>
              <a:buAutoNum type="arabicParenR"/>
              <a:tabLst/>
              <a:defRPr/>
            </a:pPr>
            <a:endParaRPr lang="en-US" sz="2000" kern="1200" dirty="0" smtClean="0">
              <a:solidFill>
                <a:schemeClr val="tx1"/>
              </a:solidFill>
              <a:effectLst/>
              <a:latin typeface="+mn-lt"/>
              <a:ea typeface="+mn-ea"/>
              <a:cs typeface="+mn-cs"/>
            </a:endParaRPr>
          </a:p>
          <a:p>
            <a:pPr marL="194120" indent="-194120">
              <a:lnSpc>
                <a:spcPct val="90000"/>
              </a:lnSpc>
            </a:pPr>
            <a:endParaRPr lang="en-US" altLang="en-US" sz="2000"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62007EA-AE69-4C67-A32F-69F1B43CF9C0}" type="slidenum">
              <a:rPr lang="en-US" altLang="en-US" smtClean="0"/>
              <a:pPr eaLnBrk="1" hangingPunct="1"/>
              <a:t>9</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marL="194120" indent="-194120">
              <a:lnSpc>
                <a:spcPct val="90000"/>
              </a:lnSpc>
            </a:pPr>
            <a:endParaRPr lang="en-US" altLang="en-US" sz="1000" dirty="0" smtClean="0"/>
          </a:p>
          <a:p>
            <a:pPr marL="194120" indent="-194120">
              <a:lnSpc>
                <a:spcPct val="90000"/>
              </a:lnSpc>
            </a:pPr>
            <a:r>
              <a:rPr lang="en-US" altLang="en-US" sz="2000" b="1" dirty="0" smtClean="0"/>
              <a:t>Who</a:t>
            </a:r>
            <a:r>
              <a:rPr lang="en-US" altLang="en-US" sz="2000" b="1" baseline="0" dirty="0" smtClean="0"/>
              <a:t> is going to be the champion(s) of this agenda?</a:t>
            </a:r>
          </a:p>
          <a:p>
            <a:pPr marL="194120" marR="0" lvl="1" indent="-194120" algn="l" defTabSz="914400" rtl="0" eaLnBrk="1" fontAlgn="auto" latinLnBrk="0" hangingPunct="1">
              <a:lnSpc>
                <a:spcPct val="90000"/>
              </a:lnSpc>
              <a:spcBef>
                <a:spcPts val="0"/>
              </a:spcBef>
              <a:spcAft>
                <a:spcPts val="0"/>
              </a:spcAft>
              <a:buClrTx/>
              <a:buSzTx/>
              <a:buFontTx/>
              <a:buNone/>
              <a:tabLst/>
              <a:defRPr/>
            </a:pPr>
            <a:endParaRPr lang="en-US" sz="2000" kern="1200" dirty="0" smtClean="0">
              <a:solidFill>
                <a:schemeClr val="tx1"/>
              </a:solidFill>
              <a:effectLst/>
              <a:latin typeface="+mn-lt"/>
              <a:ea typeface="+mn-ea"/>
              <a:cs typeface="+mn-cs"/>
            </a:endParaRPr>
          </a:p>
          <a:p>
            <a:pPr marL="194120" marR="0" lvl="1" indent="-194120" algn="l" defTabSz="914400" rtl="0" eaLnBrk="1" fontAlgn="auto" latinLnBrk="0" hangingPunct="1">
              <a:lnSpc>
                <a:spcPct val="9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We want an ambitious agenda</a:t>
            </a:r>
            <a:r>
              <a:rPr lang="en-US" sz="2000" kern="1200" dirty="0" smtClean="0">
                <a:solidFill>
                  <a:schemeClr val="tx1"/>
                </a:solidFill>
                <a:effectLst/>
                <a:latin typeface="+mn-lt"/>
                <a:ea typeface="+mn-ea"/>
                <a:cs typeface="+mn-cs"/>
              </a:rPr>
              <a:t> (UN Task Team report)</a:t>
            </a:r>
          </a:p>
          <a:p>
            <a:pPr marL="194120" indent="-194120">
              <a:lnSpc>
                <a:spcPct val="90000"/>
              </a:lnSpc>
            </a:pPr>
            <a:endParaRPr lang="en-US" altLang="en-US" sz="20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2000" kern="1200" dirty="0" smtClean="0">
                <a:solidFill>
                  <a:schemeClr val="tx1"/>
                </a:solidFill>
                <a:effectLst/>
                <a:latin typeface="+mn-lt"/>
                <a:ea typeface="+mn-ea"/>
                <a:cs typeface="+mn-cs"/>
              </a:rPr>
              <a:t>What needs to be done to facilitate the process?</a:t>
            </a:r>
          </a:p>
          <a:p>
            <a:pPr marL="171450" indent="-171450">
              <a:buFont typeface="Arial" panose="020B0604020202020204" pitchFamily="34" charset="0"/>
              <a:buChar char="•"/>
            </a:pPr>
            <a:r>
              <a:rPr lang="en-US" sz="2000" kern="1200" dirty="0" smtClean="0">
                <a:solidFill>
                  <a:schemeClr val="tx1"/>
                </a:solidFill>
                <a:effectLst/>
                <a:latin typeface="+mn-lt"/>
                <a:ea typeface="+mn-ea"/>
                <a:cs typeface="+mn-cs"/>
              </a:rPr>
              <a:t>What can Denmark/Sweden/Norway do to support the process and ensure the strongest possible set of development goals? A) Official Development agencies B) CSOs</a:t>
            </a:r>
          </a:p>
          <a:p>
            <a:pPr marL="194120" indent="-194120">
              <a:lnSpc>
                <a:spcPct val="90000"/>
              </a:lnSpc>
            </a:pPr>
            <a:endParaRPr lang="en-US" altLang="en-US" sz="2000" b="1" dirty="0" smtClean="0"/>
          </a:p>
          <a:p>
            <a:pPr marL="194120" marR="0" indent="-194120" algn="l" defTabSz="914400" rtl="0" eaLnBrk="1" fontAlgn="auto" latinLnBrk="0" hangingPunct="1">
              <a:lnSpc>
                <a:spcPct val="9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Co-chair OWG </a:t>
            </a:r>
            <a:r>
              <a:rPr lang="en-US" sz="2000" kern="1200" dirty="0" smtClean="0">
                <a:solidFill>
                  <a:schemeClr val="tx1"/>
                </a:solidFill>
                <a:effectLst/>
                <a:latin typeface="+mn-lt"/>
                <a:ea typeface="+mn-ea"/>
                <a:cs typeface="+mn-cs"/>
              </a:rPr>
              <a:t>asked for the UN system to support countries by: </a:t>
            </a:r>
          </a:p>
          <a:p>
            <a:pPr marL="228600" marR="0" indent="-228600" algn="l" defTabSz="914400" rtl="0" eaLnBrk="1" fontAlgn="auto" latinLnBrk="0" hangingPunct="1">
              <a:lnSpc>
                <a:spcPct val="90000"/>
              </a:lnSpc>
              <a:spcBef>
                <a:spcPts val="0"/>
              </a:spcBef>
              <a:spcAft>
                <a:spcPts val="0"/>
              </a:spcAft>
              <a:buClrTx/>
              <a:buSzTx/>
              <a:buFontTx/>
              <a:buAutoNum type="arabicParenR"/>
              <a:tabLst/>
              <a:defRPr/>
            </a:pPr>
            <a:r>
              <a:rPr lang="en-US" sz="2000" kern="1200" dirty="0" smtClean="0">
                <a:solidFill>
                  <a:schemeClr val="tx1"/>
                </a:solidFill>
                <a:effectLst/>
                <a:latin typeface="+mn-lt"/>
                <a:ea typeface="+mn-ea"/>
                <a:cs typeface="+mn-cs"/>
              </a:rPr>
              <a:t>creating a shared knowledge base to ensure that discussions are science and evidence based; </a:t>
            </a:r>
          </a:p>
          <a:p>
            <a:pPr marL="228600" marR="0" indent="-228600" algn="l" defTabSz="914400" rtl="0" eaLnBrk="1" fontAlgn="auto" latinLnBrk="0" hangingPunct="1">
              <a:lnSpc>
                <a:spcPct val="90000"/>
              </a:lnSpc>
              <a:spcBef>
                <a:spcPts val="0"/>
              </a:spcBef>
              <a:spcAft>
                <a:spcPts val="0"/>
              </a:spcAft>
              <a:buClrTx/>
              <a:buSzTx/>
              <a:buFontTx/>
              <a:buAutoNum type="arabicParenR"/>
              <a:tabLst/>
              <a:defRPr/>
            </a:pPr>
            <a:r>
              <a:rPr lang="en-US" sz="2000" kern="1200" dirty="0" smtClean="0">
                <a:solidFill>
                  <a:schemeClr val="tx1"/>
                </a:solidFill>
                <a:effectLst/>
                <a:latin typeface="+mn-lt"/>
                <a:ea typeface="+mn-ea"/>
                <a:cs typeface="+mn-cs"/>
              </a:rPr>
              <a:t>helping explain why a paradigm shift is necessary – so if we can understand why a shift is necessary – the reasons should be factored in; </a:t>
            </a:r>
          </a:p>
          <a:p>
            <a:pPr marL="228600" marR="0" indent="-228600" algn="l" defTabSz="914400" rtl="0" eaLnBrk="1" fontAlgn="auto" latinLnBrk="0" hangingPunct="1">
              <a:lnSpc>
                <a:spcPct val="90000"/>
              </a:lnSpc>
              <a:spcBef>
                <a:spcPts val="0"/>
              </a:spcBef>
              <a:spcAft>
                <a:spcPts val="0"/>
              </a:spcAft>
              <a:buClrTx/>
              <a:buSzTx/>
              <a:buFontTx/>
              <a:buAutoNum type="arabicParenR"/>
              <a:tabLst/>
              <a:defRPr/>
            </a:pPr>
            <a:r>
              <a:rPr lang="en-US" sz="2000" kern="1200" dirty="0" smtClean="0">
                <a:solidFill>
                  <a:schemeClr val="tx1"/>
                </a:solidFill>
                <a:effectLst/>
                <a:latin typeface="+mn-lt"/>
                <a:ea typeface="+mn-ea"/>
                <a:cs typeface="+mn-cs"/>
              </a:rPr>
              <a:t>whether the existing challenges can be tackled by the traditional BAU ways or whether we should go beyond. </a:t>
            </a:r>
          </a:p>
          <a:p>
            <a:pPr marL="228600" marR="0" indent="-228600" algn="l" defTabSz="914400" rtl="0" eaLnBrk="1" fontAlgn="auto" latinLnBrk="0" hangingPunct="1">
              <a:lnSpc>
                <a:spcPct val="90000"/>
              </a:lnSpc>
              <a:spcBef>
                <a:spcPts val="0"/>
              </a:spcBef>
              <a:spcAft>
                <a:spcPts val="0"/>
              </a:spcAft>
              <a:buClrTx/>
              <a:buSzTx/>
              <a:buFontTx/>
              <a:buAutoNum type="arabicParenR"/>
              <a:tabLst/>
              <a:defRPr/>
            </a:pPr>
            <a:r>
              <a:rPr lang="en-US" sz="2000" kern="1200" dirty="0" smtClean="0">
                <a:solidFill>
                  <a:schemeClr val="tx1"/>
                </a:solidFill>
                <a:effectLst/>
                <a:latin typeface="+mn-lt"/>
                <a:ea typeface="+mn-ea"/>
                <a:cs typeface="+mn-cs"/>
              </a:rPr>
              <a:t>He noted the need to turn the debate into a global agenda, indicating that right now we are much better in explaining the problems to the South. </a:t>
            </a:r>
          </a:p>
          <a:p>
            <a:pPr marL="228600" marR="0" indent="-228600" algn="l" defTabSz="914400" rtl="0" eaLnBrk="1" fontAlgn="auto" latinLnBrk="0" hangingPunct="1">
              <a:lnSpc>
                <a:spcPct val="90000"/>
              </a:lnSpc>
              <a:spcBef>
                <a:spcPts val="0"/>
              </a:spcBef>
              <a:spcAft>
                <a:spcPts val="0"/>
              </a:spcAft>
              <a:buClrTx/>
              <a:buSzTx/>
              <a:buFontTx/>
              <a:buAutoNum type="arabicParenR"/>
              <a:tabLst/>
              <a:defRPr/>
            </a:pPr>
            <a:r>
              <a:rPr lang="en-US" sz="2000" kern="1200" dirty="0" smtClean="0">
                <a:solidFill>
                  <a:schemeClr val="tx1"/>
                </a:solidFill>
                <a:effectLst/>
                <a:latin typeface="+mn-lt"/>
                <a:ea typeface="+mn-ea"/>
                <a:cs typeface="+mn-cs"/>
              </a:rPr>
              <a:t>There is a perception that environment and poverty reduction is a trade-off, we need to understand their interactions. </a:t>
            </a:r>
          </a:p>
          <a:p>
            <a:pPr marL="228600" marR="0" indent="-228600" algn="l" defTabSz="914400" rtl="0" eaLnBrk="1" fontAlgn="auto" latinLnBrk="0" hangingPunct="1">
              <a:lnSpc>
                <a:spcPct val="90000"/>
              </a:lnSpc>
              <a:spcBef>
                <a:spcPts val="0"/>
              </a:spcBef>
              <a:spcAft>
                <a:spcPts val="0"/>
              </a:spcAft>
              <a:buClrTx/>
              <a:buSzTx/>
              <a:buFontTx/>
              <a:buAutoNum type="arabicParenR"/>
              <a:tabLst/>
              <a:defRPr/>
            </a:pPr>
            <a:r>
              <a:rPr lang="en-US" sz="2000" kern="1200" dirty="0" smtClean="0">
                <a:solidFill>
                  <a:schemeClr val="tx1"/>
                </a:solidFill>
                <a:effectLst/>
                <a:latin typeface="+mn-lt"/>
                <a:ea typeface="+mn-ea"/>
                <a:cs typeface="+mn-cs"/>
              </a:rPr>
              <a:t>On growth issues, he noted that we need to talk about the development of all; equity and equal opportunity; and human rights and gender equality.</a:t>
            </a:r>
          </a:p>
          <a:p>
            <a:pPr marL="0" marR="0" indent="0" algn="l" defTabSz="914400" rtl="0" eaLnBrk="1" fontAlgn="auto" latinLnBrk="0" hangingPunct="1">
              <a:lnSpc>
                <a:spcPct val="90000"/>
              </a:lnSpc>
              <a:spcBef>
                <a:spcPts val="0"/>
              </a:spcBef>
              <a:spcAft>
                <a:spcPts val="0"/>
              </a:spcAft>
              <a:buClrTx/>
              <a:buSzTx/>
              <a:buFontTx/>
              <a:buNone/>
              <a:tabLst/>
              <a:defRPr/>
            </a:pPr>
            <a:endParaRPr lang="en-US" sz="2000" kern="1200" dirty="0" smtClean="0">
              <a:solidFill>
                <a:schemeClr val="tx1"/>
              </a:solidFill>
              <a:effectLst/>
              <a:latin typeface="+mn-lt"/>
              <a:ea typeface="+mn-ea"/>
              <a:cs typeface="+mn-cs"/>
            </a:endParaRPr>
          </a:p>
          <a:p>
            <a:pPr marL="0" marR="0" indent="0" algn="l" defTabSz="914400" rtl="0" eaLnBrk="1" fontAlgn="auto" latinLnBrk="0" hangingPunct="1">
              <a:lnSpc>
                <a:spcPct val="9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Challenges for the UN System:</a:t>
            </a:r>
          </a:p>
          <a:p>
            <a:pPr marL="171450" indent="-171450">
              <a:buFont typeface="Arial" panose="020B0604020202020204" pitchFamily="34" charset="0"/>
              <a:buChar char="•"/>
            </a:pPr>
            <a:r>
              <a:rPr lang="en-US" sz="2000" dirty="0" smtClean="0"/>
              <a:t>Strengthen credibility of MDG acceleration</a:t>
            </a:r>
          </a:p>
          <a:p>
            <a:pPr marL="171450" indent="-171450">
              <a:buFont typeface="Arial" panose="020B0604020202020204" pitchFamily="34" charset="0"/>
              <a:buChar char="•"/>
            </a:pPr>
            <a:r>
              <a:rPr lang="en-US" sz="2000" dirty="0" smtClean="0"/>
              <a:t>Prepare for the transition from MDGs to the new agenda. </a:t>
            </a:r>
          </a:p>
          <a:p>
            <a:pPr marL="171450" indent="-171450">
              <a:buFont typeface="Arial" panose="020B0604020202020204" pitchFamily="34" charset="0"/>
              <a:buChar char="•"/>
            </a:pPr>
            <a:r>
              <a:rPr lang="en-US" sz="2000" dirty="0" smtClean="0"/>
              <a:t>The need to be “fit for purpose” by the UN and other stakeholders</a:t>
            </a:r>
          </a:p>
          <a:p>
            <a:pPr marL="171450" lvl="0" indent="-171450">
              <a:buFont typeface="Arial" panose="020B0604020202020204" pitchFamily="34" charset="0"/>
              <a:buChar char="•"/>
            </a:pPr>
            <a:r>
              <a:rPr lang="en-US" sz="2000" dirty="0" smtClean="0"/>
              <a:t>Moving from consultation to consensus building in the framework of intergovernmental processes</a:t>
            </a:r>
            <a:endParaRPr lang="en-GB" sz="2000" dirty="0" smtClean="0"/>
          </a:p>
          <a:p>
            <a:pPr marL="171450" lvl="0" indent="-171450">
              <a:buFont typeface="Arial" panose="020B0604020202020204" pitchFamily="34" charset="0"/>
              <a:buChar char="•"/>
            </a:pPr>
            <a:r>
              <a:rPr lang="en-GB" sz="2000" dirty="0" smtClean="0"/>
              <a:t>Keep the open space for broad participation and inspire a transformative universal agenda</a:t>
            </a:r>
          </a:p>
          <a:p>
            <a:pPr marL="228600" marR="0" indent="-228600" algn="l" defTabSz="914400" rtl="0" eaLnBrk="1" fontAlgn="auto" latinLnBrk="0" hangingPunct="1">
              <a:lnSpc>
                <a:spcPct val="90000"/>
              </a:lnSpc>
              <a:spcBef>
                <a:spcPts val="0"/>
              </a:spcBef>
              <a:spcAft>
                <a:spcPts val="0"/>
              </a:spcAft>
              <a:buClrTx/>
              <a:buSzTx/>
              <a:buFontTx/>
              <a:buAutoNum type="arabicParenR"/>
              <a:tabLst/>
              <a:defRPr/>
            </a:pPr>
            <a:endParaRPr lang="en-US" sz="2000" kern="1200" dirty="0" smtClean="0">
              <a:solidFill>
                <a:schemeClr val="tx1"/>
              </a:solidFill>
              <a:effectLst/>
              <a:latin typeface="+mn-lt"/>
              <a:ea typeface="+mn-ea"/>
              <a:cs typeface="+mn-cs"/>
            </a:endParaRPr>
          </a:p>
          <a:p>
            <a:pPr marL="194120" marR="0" lvl="1" indent="-194120" algn="l" defTabSz="914400" rtl="0" eaLnBrk="1" fontAlgn="auto" latinLnBrk="0" hangingPunct="1">
              <a:lnSpc>
                <a:spcPct val="90000"/>
              </a:lnSpc>
              <a:spcBef>
                <a:spcPts val="0"/>
              </a:spcBef>
              <a:spcAft>
                <a:spcPts val="0"/>
              </a:spcAft>
              <a:buClrTx/>
              <a:buSzTx/>
              <a:buFontTx/>
              <a:buNone/>
              <a:tabLst/>
              <a:defRPr/>
            </a:pPr>
            <a:endParaRPr lang="en-US" sz="2000" kern="1200" dirty="0" smtClean="0">
              <a:solidFill>
                <a:schemeClr val="tx1"/>
              </a:solidFill>
              <a:effectLst/>
              <a:latin typeface="+mn-lt"/>
              <a:ea typeface="+mn-ea"/>
              <a:cs typeface="+mn-cs"/>
            </a:endParaRPr>
          </a:p>
          <a:p>
            <a:pPr marL="194120" marR="0" lvl="1" indent="-194120" algn="l" defTabSz="914400" rtl="0" eaLnBrk="1" fontAlgn="auto" latinLnBrk="0" hangingPunct="1">
              <a:lnSpc>
                <a:spcPct val="9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We want an ambitious agenda</a:t>
            </a:r>
            <a:r>
              <a:rPr lang="en-US" sz="2000" kern="1200" dirty="0" smtClean="0">
                <a:solidFill>
                  <a:schemeClr val="tx1"/>
                </a:solidFill>
                <a:effectLst/>
                <a:latin typeface="+mn-lt"/>
                <a:ea typeface="+mn-ea"/>
                <a:cs typeface="+mn-cs"/>
              </a:rPr>
              <a:t> (UN Task Team report)</a:t>
            </a:r>
          </a:p>
          <a:p>
            <a:pPr marL="194120" indent="-194120">
              <a:lnSpc>
                <a:spcPct val="90000"/>
              </a:lnSpc>
            </a:pPr>
            <a:endParaRPr lang="en-US" altLang="en-US" sz="20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2000" kern="1200" dirty="0" smtClean="0">
                <a:solidFill>
                  <a:schemeClr val="tx1"/>
                </a:solidFill>
                <a:effectLst/>
                <a:latin typeface="+mn-lt"/>
                <a:ea typeface="+mn-ea"/>
                <a:cs typeface="+mn-cs"/>
              </a:rPr>
              <a:t>What needs to be done to facilitate the process?</a:t>
            </a:r>
          </a:p>
          <a:p>
            <a:pPr marL="171450" indent="-171450">
              <a:buFont typeface="Arial" panose="020B0604020202020204" pitchFamily="34" charset="0"/>
              <a:buChar char="•"/>
            </a:pPr>
            <a:r>
              <a:rPr lang="en-US" sz="2000" kern="1200" dirty="0" smtClean="0">
                <a:solidFill>
                  <a:schemeClr val="tx1"/>
                </a:solidFill>
                <a:effectLst/>
                <a:latin typeface="+mn-lt"/>
                <a:ea typeface="+mn-ea"/>
                <a:cs typeface="+mn-cs"/>
              </a:rPr>
              <a:t>What can Denmark/Sweden/Norway do to support the process and ensure the strongest possible set of development goals? A) Official Development agencies B) CSOs</a:t>
            </a:r>
          </a:p>
          <a:p>
            <a:pPr marL="194120" indent="-194120">
              <a:lnSpc>
                <a:spcPct val="90000"/>
              </a:lnSpc>
            </a:pPr>
            <a:endParaRPr lang="en-US" altLang="en-US" sz="2000" b="1" dirty="0" smtClean="0"/>
          </a:p>
          <a:p>
            <a:pPr marL="194120" indent="-194120">
              <a:lnSpc>
                <a:spcPct val="90000"/>
              </a:lnSpc>
            </a:pPr>
            <a:endParaRPr lang="en-US" altLang="en-US" sz="2000" dirty="0" smtClean="0"/>
          </a:p>
          <a:p>
            <a:pPr marL="194120" indent="-194120">
              <a:lnSpc>
                <a:spcPct val="90000"/>
              </a:lnSpc>
              <a:buFont typeface="Arial" panose="020B0604020202020204" pitchFamily="34" charset="0"/>
              <a:buChar char="•"/>
            </a:pPr>
            <a:r>
              <a:rPr lang="en-US" altLang="en-US" sz="2000" b="1" dirty="0" smtClean="0"/>
              <a:t>Work on the MDGs</a:t>
            </a:r>
          </a:p>
          <a:p>
            <a:pPr marL="194120" marR="0" indent="-19412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ltLang="en-US" sz="2000" b="1" dirty="0" smtClean="0"/>
              <a:t>Who</a:t>
            </a:r>
            <a:r>
              <a:rPr lang="en-US" altLang="en-US" sz="2000" b="1" baseline="0" dirty="0" smtClean="0"/>
              <a:t> is going to be the champion(s) of this agenda?</a:t>
            </a:r>
          </a:p>
          <a:p>
            <a:pPr marL="194120" indent="-194120">
              <a:lnSpc>
                <a:spcPct val="90000"/>
              </a:lnSpc>
              <a:buFont typeface="Arial" panose="020B0604020202020204" pitchFamily="34" charset="0"/>
              <a:buChar char="•"/>
            </a:pPr>
            <a:r>
              <a:rPr lang="en-US" altLang="en-US" sz="2000" b="1" dirty="0" smtClean="0"/>
              <a:t>Participate and net work</a:t>
            </a:r>
          </a:p>
          <a:p>
            <a:pPr marL="194120" indent="-194120">
              <a:lnSpc>
                <a:spcPct val="90000"/>
              </a:lnSpc>
              <a:buFont typeface="Arial" panose="020B0604020202020204" pitchFamily="34" charset="0"/>
              <a:buChar char="•"/>
            </a:pPr>
            <a:r>
              <a:rPr lang="en-US" altLang="en-US" sz="2000" b="1" dirty="0" smtClean="0"/>
              <a:t>Evidence and lessons learnt</a:t>
            </a:r>
          </a:p>
          <a:p>
            <a:pPr marL="194120" indent="-194120">
              <a:lnSpc>
                <a:spcPct val="90000"/>
              </a:lnSpc>
              <a:buFont typeface="Arial" panose="020B0604020202020204" pitchFamily="34" charset="0"/>
              <a:buChar char="•"/>
            </a:pPr>
            <a:r>
              <a:rPr lang="en-US" altLang="en-US" sz="2000" b="1" dirty="0" smtClean="0"/>
              <a:t>Speak</a:t>
            </a:r>
            <a:r>
              <a:rPr lang="en-US" altLang="en-US" sz="2000" b="1" baseline="0" dirty="0" smtClean="0"/>
              <a:t> with your government: having a national consultation</a:t>
            </a:r>
            <a:endParaRPr lang="en-US" altLang="en-US" sz="2000" b="1" dirty="0" smtClean="0"/>
          </a:p>
          <a:p>
            <a:pPr marL="194120" indent="-194120">
              <a:lnSpc>
                <a:spcPct val="90000"/>
              </a:lnSpc>
              <a:buFont typeface="Arial" panose="020B0604020202020204" pitchFamily="34" charset="0"/>
              <a:buChar char="•"/>
            </a:pPr>
            <a:r>
              <a:rPr lang="en-US" altLang="en-US" sz="2000" b="1" dirty="0" smtClean="0"/>
              <a:t>Support the</a:t>
            </a:r>
            <a:r>
              <a:rPr lang="en-US" altLang="en-US" sz="2000" b="1" baseline="0" dirty="0" smtClean="0"/>
              <a:t> UN</a:t>
            </a:r>
          </a:p>
          <a:p>
            <a:pPr marL="194120" indent="-194120">
              <a:lnSpc>
                <a:spcPct val="90000"/>
              </a:lnSpc>
              <a:buFont typeface="Arial" panose="020B0604020202020204" pitchFamily="34" charset="0"/>
              <a:buChar char="•"/>
            </a:pPr>
            <a:endParaRPr lang="en-US" altLang="en-US" sz="2000" b="1" baseline="0" dirty="0" smtClean="0"/>
          </a:p>
          <a:p>
            <a:pPr marL="0" indent="0">
              <a:buFont typeface="Arial" panose="020B0604020202020204" pitchFamily="34" charset="0"/>
              <a:buNone/>
            </a:pPr>
            <a:r>
              <a:rPr lang="en-US" sz="2000" b="1" kern="1200" dirty="0" smtClean="0">
                <a:solidFill>
                  <a:schemeClr val="tx1"/>
                </a:solidFill>
                <a:effectLst/>
                <a:latin typeface="+mn-lt"/>
                <a:ea typeface="+mn-ea"/>
                <a:cs typeface="+mn-cs"/>
              </a:rPr>
              <a:t>7 Steps on the Way forward:</a:t>
            </a:r>
          </a:p>
          <a:p>
            <a:pPr marL="171450" lvl="0" indent="-171450">
              <a:buFont typeface="Arial" panose="020B0604020202020204" pitchFamily="34" charset="0"/>
              <a:buChar char="•"/>
            </a:pPr>
            <a:r>
              <a:rPr lang="en-US" sz="2000" b="0" kern="1200" dirty="0" smtClean="0">
                <a:solidFill>
                  <a:schemeClr val="tx1"/>
                </a:solidFill>
                <a:effectLst/>
                <a:latin typeface="+mn-lt"/>
                <a:ea typeface="+mn-ea"/>
                <a:cs typeface="+mn-cs"/>
              </a:rPr>
              <a:t>Accelerating the MDGs </a:t>
            </a:r>
          </a:p>
          <a:p>
            <a:pPr marL="171450" lvl="0" indent="-171450">
              <a:buFont typeface="Arial" panose="020B0604020202020204" pitchFamily="34" charset="0"/>
              <a:buChar char="•"/>
            </a:pPr>
            <a:r>
              <a:rPr lang="en-US" sz="2000" b="0" kern="1200" dirty="0" smtClean="0">
                <a:solidFill>
                  <a:schemeClr val="tx1"/>
                </a:solidFill>
                <a:effectLst/>
                <a:latin typeface="+mn-lt"/>
                <a:ea typeface="+mn-ea"/>
                <a:cs typeface="+mn-cs"/>
              </a:rPr>
              <a:t>Keep it Simple (Fridge-magnet)</a:t>
            </a:r>
          </a:p>
          <a:p>
            <a:pPr marL="171450" lvl="0" indent="-171450">
              <a:buFont typeface="Arial" panose="020B0604020202020204" pitchFamily="34" charset="0"/>
              <a:buChar char="•"/>
            </a:pPr>
            <a:r>
              <a:rPr lang="en-US" sz="2000" b="0" kern="1200" dirty="0" smtClean="0">
                <a:solidFill>
                  <a:schemeClr val="tx1"/>
                </a:solidFill>
                <a:effectLst/>
                <a:latin typeface="+mn-lt"/>
                <a:ea typeface="+mn-ea"/>
                <a:cs typeface="+mn-cs"/>
              </a:rPr>
              <a:t>Governance targets? MDG framework did not fully capture the values, needs and aspirations set out in the Millennium Declaration, and caused certain development dimensions to be undervalued. These including complexities related to demographic dynamics, vulnerability to shocks, peace and security, governance, the rule of law and human rights. </a:t>
            </a:r>
          </a:p>
          <a:p>
            <a:pPr marL="171450" lvl="0" indent="-171450">
              <a:buFont typeface="Arial" panose="020B0604020202020204" pitchFamily="34" charset="0"/>
              <a:buChar char="•"/>
            </a:pPr>
            <a:r>
              <a:rPr lang="en-US" sz="2000" b="0" kern="1200" dirty="0" smtClean="0">
                <a:solidFill>
                  <a:schemeClr val="tx1"/>
                </a:solidFill>
                <a:effectLst/>
                <a:latin typeface="+mn-lt"/>
                <a:ea typeface="+mn-ea"/>
                <a:cs typeface="+mn-cs"/>
              </a:rPr>
              <a:t>Unified Post2015 Agenda</a:t>
            </a:r>
          </a:p>
          <a:p>
            <a:pPr marL="171450" lvl="0" indent="-171450">
              <a:buFont typeface="Arial" panose="020B0604020202020204" pitchFamily="34" charset="0"/>
              <a:buChar char="•"/>
            </a:pPr>
            <a:r>
              <a:rPr lang="en-US" sz="2000" b="0" kern="1200" dirty="0" smtClean="0">
                <a:solidFill>
                  <a:schemeClr val="tx1"/>
                </a:solidFill>
                <a:effectLst/>
                <a:latin typeface="+mn-lt"/>
                <a:ea typeface="+mn-ea"/>
                <a:cs typeface="+mn-cs"/>
              </a:rPr>
              <a:t>The emphasis of the MDGs on human development shifted policy attention well beyond the economic growth objectives that had dominated previous agendas. Beyond GDP Measurement (</a:t>
            </a:r>
            <a:r>
              <a:rPr lang="en-US" sz="2000" b="0" kern="1200" dirty="0" err="1" smtClean="0">
                <a:solidFill>
                  <a:schemeClr val="tx1"/>
                </a:solidFill>
                <a:effectLst/>
                <a:latin typeface="+mn-lt"/>
                <a:ea typeface="+mn-ea"/>
                <a:cs typeface="+mn-cs"/>
              </a:rPr>
              <a:t>Fitoussi</a:t>
            </a:r>
            <a:r>
              <a:rPr lang="en-US" sz="2000" b="0" kern="1200" dirty="0" smtClean="0">
                <a:solidFill>
                  <a:schemeClr val="tx1"/>
                </a:solidFill>
                <a:effectLst/>
                <a:latin typeface="+mn-lt"/>
                <a:ea typeface="+mn-ea"/>
                <a:cs typeface="+mn-cs"/>
              </a:rPr>
              <a:t>. </a:t>
            </a:r>
            <a:r>
              <a:rPr lang="en-US" sz="2000" b="0" kern="1200" dirty="0" err="1" smtClean="0">
                <a:solidFill>
                  <a:schemeClr val="tx1"/>
                </a:solidFill>
                <a:effectLst/>
                <a:latin typeface="+mn-lt"/>
                <a:ea typeface="+mn-ea"/>
                <a:cs typeface="+mn-cs"/>
              </a:rPr>
              <a:t>Sen</a:t>
            </a:r>
            <a:r>
              <a:rPr lang="en-US" sz="2000" b="0" kern="1200" dirty="0" smtClean="0">
                <a:solidFill>
                  <a:schemeClr val="tx1"/>
                </a:solidFill>
                <a:effectLst/>
                <a:latin typeface="+mn-lt"/>
                <a:ea typeface="+mn-ea"/>
                <a:cs typeface="+mn-cs"/>
              </a:rPr>
              <a:t>, </a:t>
            </a:r>
            <a:r>
              <a:rPr lang="en-US" sz="2000" b="0" kern="1200" dirty="0" err="1" smtClean="0">
                <a:solidFill>
                  <a:schemeClr val="tx1"/>
                </a:solidFill>
                <a:effectLst/>
                <a:latin typeface="+mn-lt"/>
                <a:ea typeface="+mn-ea"/>
                <a:cs typeface="+mn-cs"/>
              </a:rPr>
              <a:t>Stiglitz</a:t>
            </a:r>
            <a:r>
              <a:rPr lang="en-US" sz="20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2000" b="0" kern="1200" dirty="0" smtClean="0">
                <a:solidFill>
                  <a:schemeClr val="tx1"/>
                </a:solidFill>
                <a:effectLst/>
                <a:latin typeface="+mn-lt"/>
                <a:ea typeface="+mn-ea"/>
                <a:cs typeface="+mn-cs"/>
              </a:rPr>
              <a:t>MDGs can be considered a core part of a sustainability agenda from a social perspective. Societies will not be sustainable unless all children benefit from education, can live healthy and fulfilling lives, and are prepared for employment; nor can they be sustainable if communities are vulnerable to disease and ill health. </a:t>
            </a:r>
          </a:p>
          <a:p>
            <a:pPr marL="171450" lvl="0" indent="-171450">
              <a:buFont typeface="Arial" panose="020B0604020202020204" pitchFamily="34" charset="0"/>
              <a:buChar char="•"/>
            </a:pPr>
            <a:r>
              <a:rPr lang="en-US" sz="2000" b="0" kern="1200" dirty="0" smtClean="0">
                <a:solidFill>
                  <a:schemeClr val="tx1"/>
                </a:solidFill>
                <a:effectLst/>
                <a:latin typeface="+mn-lt"/>
                <a:ea typeface="+mn-ea"/>
                <a:cs typeface="+mn-cs"/>
              </a:rPr>
              <a:t>Target Fatigue? Means of Implementation </a:t>
            </a:r>
          </a:p>
          <a:p>
            <a:pPr marL="194120" indent="-194120">
              <a:lnSpc>
                <a:spcPct val="90000"/>
              </a:lnSpc>
              <a:buFont typeface="Arial" panose="020B0604020202020204" pitchFamily="34" charset="0"/>
              <a:buChar char="•"/>
            </a:pPr>
            <a:endParaRPr lang="en-US" altLang="en-US" sz="2000"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646B1F-6214-4E95-9523-82AE8281BD5F}"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07185-058E-495E-B120-815DDC071E2F}" type="slidenum">
              <a:rPr lang="en-US" smtClean="0"/>
              <a:t>‹#›</a:t>
            </a:fld>
            <a:endParaRPr lang="en-US"/>
          </a:p>
        </p:txBody>
      </p:sp>
    </p:spTree>
    <p:extLst>
      <p:ext uri="{BB962C8B-B14F-4D97-AF65-F5344CB8AC3E}">
        <p14:creationId xmlns:p14="http://schemas.microsoft.com/office/powerpoint/2010/main" val="2099916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6B1F-6214-4E95-9523-82AE8281BD5F}"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07185-058E-495E-B120-815DDC071E2F}" type="slidenum">
              <a:rPr lang="en-US" smtClean="0"/>
              <a:t>‹#›</a:t>
            </a:fld>
            <a:endParaRPr lang="en-US"/>
          </a:p>
        </p:txBody>
      </p:sp>
    </p:spTree>
    <p:extLst>
      <p:ext uri="{BB962C8B-B14F-4D97-AF65-F5344CB8AC3E}">
        <p14:creationId xmlns:p14="http://schemas.microsoft.com/office/powerpoint/2010/main" val="18311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6B1F-6214-4E95-9523-82AE8281BD5F}"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07185-058E-495E-B120-815DDC071E2F}" type="slidenum">
              <a:rPr lang="en-US" smtClean="0"/>
              <a:t>‹#›</a:t>
            </a:fld>
            <a:endParaRPr lang="en-US"/>
          </a:p>
        </p:txBody>
      </p:sp>
    </p:spTree>
    <p:extLst>
      <p:ext uri="{BB962C8B-B14F-4D97-AF65-F5344CB8AC3E}">
        <p14:creationId xmlns:p14="http://schemas.microsoft.com/office/powerpoint/2010/main" val="408391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oc id"/>
          <p:cNvSpPr txBox="1">
            <a:spLocks noChangeArrowheads="1"/>
          </p:cNvSpPr>
          <p:nvPr/>
        </p:nvSpPr>
        <p:spPr bwMode="auto">
          <a:xfrm>
            <a:off x="8614312" y="37255"/>
            <a:ext cx="301290" cy="124720"/>
          </a:xfrm>
          <a:prstGeom prst="rect">
            <a:avLst/>
          </a:prstGeom>
          <a:noFill/>
          <a:ln w="9525">
            <a:noFill/>
            <a:miter lim="800000"/>
            <a:headEnd/>
            <a:tailEnd/>
          </a:ln>
          <a:effectLst/>
        </p:spPr>
        <p:txBody>
          <a:bodyPr wrap="none" lIns="0" tIns="0" rIns="0" bIns="0"/>
          <a:lstStyle/>
          <a:p>
            <a:pPr algn="r">
              <a:defRPr/>
            </a:pPr>
            <a:endParaRPr lang="ru-RU" sz="800" dirty="0"/>
          </a:p>
        </p:txBody>
      </p:sp>
      <p:grpSp>
        <p:nvGrpSpPr>
          <p:cNvPr id="3" name="McK Title Elements"/>
          <p:cNvGrpSpPr>
            <a:grpSpLocks/>
          </p:cNvGrpSpPr>
          <p:nvPr/>
        </p:nvGrpSpPr>
        <p:grpSpPr bwMode="auto">
          <a:xfrm>
            <a:off x="1" y="1"/>
            <a:ext cx="9140760" cy="6859620"/>
            <a:chOff x="0" y="0"/>
            <a:chExt cx="5643" cy="4235"/>
          </a:xfrm>
        </p:grpSpPr>
        <p:sp>
          <p:nvSpPr>
            <p:cNvPr id="4" name="McK Document type" hidden="1"/>
            <p:cNvSpPr txBox="1">
              <a:spLocks noChangeArrowheads="1"/>
            </p:cNvSpPr>
            <p:nvPr userDrawn="1"/>
          </p:nvSpPr>
          <p:spPr bwMode="auto">
            <a:xfrm>
              <a:off x="1663" y="3108"/>
              <a:ext cx="3109" cy="134"/>
            </a:xfrm>
            <a:prstGeom prst="rect">
              <a:avLst/>
            </a:prstGeom>
            <a:noFill/>
            <a:ln w="9525">
              <a:noFill/>
              <a:miter lim="800000"/>
              <a:headEnd/>
              <a:tailEnd/>
            </a:ln>
            <a:effectLst/>
          </p:spPr>
          <p:txBody>
            <a:bodyPr lIns="0" tIns="0" rIns="0" bIns="0" anchor="b">
              <a:spAutoFit/>
            </a:bodyPr>
            <a:lstStyle/>
            <a:p>
              <a:pPr>
                <a:defRPr/>
              </a:pPr>
              <a:r>
                <a:rPr lang="en-US" sz="1400" dirty="0"/>
                <a:t>Document type</a:t>
              </a:r>
            </a:p>
          </p:txBody>
        </p:sp>
        <p:sp>
          <p:nvSpPr>
            <p:cNvPr id="5" name="McK Date" hidden="1"/>
            <p:cNvSpPr txBox="1">
              <a:spLocks noChangeArrowheads="1"/>
            </p:cNvSpPr>
            <p:nvPr userDrawn="1"/>
          </p:nvSpPr>
          <p:spPr bwMode="auto">
            <a:xfrm>
              <a:off x="1663" y="3275"/>
              <a:ext cx="3109" cy="134"/>
            </a:xfrm>
            <a:prstGeom prst="rect">
              <a:avLst/>
            </a:prstGeom>
            <a:noFill/>
            <a:ln w="9525">
              <a:noFill/>
              <a:miter lim="800000"/>
              <a:headEnd/>
              <a:tailEnd/>
            </a:ln>
            <a:effectLst/>
          </p:spPr>
          <p:txBody>
            <a:bodyPr lIns="0" tIns="0" rIns="0" bIns="0">
              <a:spAutoFit/>
            </a:bodyPr>
            <a:lstStyle/>
            <a:p>
              <a:pPr>
                <a:defRPr/>
              </a:pPr>
              <a:r>
                <a:rPr lang="en-US" sz="1400" dirty="0"/>
                <a:t>Date</a:t>
              </a:r>
            </a:p>
          </p:txBody>
        </p:sp>
        <p:sp>
          <p:nvSpPr>
            <p:cNvPr id="6" name="McK Disclaimer" hidden="1"/>
            <p:cNvSpPr>
              <a:spLocks noChangeArrowheads="1"/>
            </p:cNvSpPr>
            <p:nvPr userDrawn="1"/>
          </p:nvSpPr>
          <p:spPr bwMode="auto">
            <a:xfrm>
              <a:off x="1663" y="3714"/>
              <a:ext cx="2777" cy="154"/>
            </a:xfrm>
            <a:prstGeom prst="rect">
              <a:avLst/>
            </a:prstGeom>
            <a:noFill/>
            <a:ln w="9525">
              <a:noFill/>
              <a:miter lim="800000"/>
              <a:headEnd/>
              <a:tailEnd/>
            </a:ln>
            <a:effectLst/>
          </p:spPr>
          <p:txBody>
            <a:bodyPr lIns="0" tIns="0" rIns="0" bIns="0" anchor="b">
              <a:spAutoFit/>
            </a:bodyPr>
            <a:lstStyle/>
            <a:p>
              <a:pPr defTabSz="821202" eaLnBrk="0" hangingPunct="0">
                <a:defRPr/>
              </a:pPr>
              <a:r>
                <a:rPr lang="en-US" sz="800" dirty="0"/>
                <a:t>CONFIDENTIAL AND PROPRIETARY</a:t>
              </a:r>
            </a:p>
            <a:p>
              <a:pPr defTabSz="821202" eaLnBrk="0" hangingPunct="0">
                <a:defRPr/>
              </a:pPr>
              <a:r>
                <a:rPr lang="en-US" sz="800" dirty="0"/>
                <a:t>Any use of this material without specific permission of McKinsey &amp; Company is strictly prohibited</a:t>
              </a:r>
            </a:p>
          </p:txBody>
        </p:sp>
        <p:sp>
          <p:nvSpPr>
            <p:cNvPr id="7"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a:defRPr/>
              </a:pPr>
              <a:endParaRPr lang="en-US"/>
            </a:p>
          </p:txBody>
        </p:sp>
        <p:sp>
          <p:nvSpPr>
            <p:cNvPr id="8"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a:defRPr/>
              </a:pPr>
              <a:endParaRPr lang="en-US"/>
            </a:p>
          </p:txBody>
        </p:sp>
        <p:sp>
          <p:nvSpPr>
            <p:cNvPr id="9"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a:defRPr/>
              </a:pPr>
              <a:endParaRPr lang="en-US"/>
            </a:p>
          </p:txBody>
        </p:sp>
      </p:grpSp>
      <p:pic>
        <p:nvPicPr>
          <p:cNvPr id="10" name="TitleBottomBarBW" hidden="1"/>
          <p:cNvPicPr>
            <a:picLocks noChangeAspect="1" noChangeArrowheads="1"/>
          </p:cNvPicPr>
          <p:nvPr/>
        </p:nvPicPr>
        <p:blipFill>
          <a:blip r:embed="rId2" cstate="print"/>
          <a:srcRect/>
          <a:stretch>
            <a:fillRect/>
          </a:stretch>
        </p:blipFill>
        <p:spPr bwMode="auto">
          <a:xfrm>
            <a:off x="7320060" y="6574545"/>
            <a:ext cx="1670055" cy="195989"/>
          </a:xfrm>
          <a:prstGeom prst="rect">
            <a:avLst/>
          </a:prstGeom>
          <a:noFill/>
          <a:ln w="9525">
            <a:noFill/>
            <a:miter lim="800000"/>
            <a:headEnd/>
            <a:tailEnd/>
          </a:ln>
        </p:spPr>
      </p:pic>
      <p:pic>
        <p:nvPicPr>
          <p:cNvPr id="13" name="Picture 3" descr="C:\Users\VAIO\Desktop\UN-LOGO.jpg"/>
          <p:cNvPicPr>
            <a:picLocks noChangeAspect="1" noChangeArrowheads="1"/>
          </p:cNvPicPr>
          <p:nvPr userDrawn="1"/>
        </p:nvPicPr>
        <p:blipFill>
          <a:blip r:embed="rId3" cstate="print"/>
          <a:srcRect/>
          <a:stretch>
            <a:fillRect/>
          </a:stretch>
        </p:blipFill>
        <p:spPr bwMode="auto">
          <a:xfrm>
            <a:off x="0" y="0"/>
            <a:ext cx="1069109" cy="1069109"/>
          </a:xfrm>
          <a:prstGeom prst="rect">
            <a:avLst/>
          </a:prstGeom>
          <a:noFill/>
        </p:spPr>
      </p:pic>
    </p:spTree>
    <p:extLst>
      <p:ext uri="{BB962C8B-B14F-4D97-AF65-F5344CB8AC3E}">
        <p14:creationId xmlns:p14="http://schemas.microsoft.com/office/powerpoint/2010/main" val="145108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oc id"/>
          <p:cNvSpPr txBox="1">
            <a:spLocks noChangeArrowheads="1"/>
          </p:cNvSpPr>
          <p:nvPr/>
        </p:nvSpPr>
        <p:spPr bwMode="auto">
          <a:xfrm>
            <a:off x="8614312" y="37255"/>
            <a:ext cx="301290" cy="124720"/>
          </a:xfrm>
          <a:prstGeom prst="rect">
            <a:avLst/>
          </a:prstGeom>
          <a:noFill/>
          <a:ln w="9525">
            <a:noFill/>
            <a:miter lim="800000"/>
            <a:headEnd/>
            <a:tailEnd/>
          </a:ln>
          <a:effectLst/>
        </p:spPr>
        <p:txBody>
          <a:bodyPr wrap="none" lIns="0" tIns="0" rIns="0" bIns="0"/>
          <a:lstStyle/>
          <a:p>
            <a:pPr algn="r">
              <a:defRPr/>
            </a:pPr>
            <a:endParaRPr lang="ru-RU" sz="800" dirty="0">
              <a:solidFill>
                <a:prstClr val="black"/>
              </a:solidFill>
            </a:endParaRPr>
          </a:p>
        </p:txBody>
      </p:sp>
      <p:grpSp>
        <p:nvGrpSpPr>
          <p:cNvPr id="3" name="McK Title Elements"/>
          <p:cNvGrpSpPr>
            <a:grpSpLocks/>
          </p:cNvGrpSpPr>
          <p:nvPr/>
        </p:nvGrpSpPr>
        <p:grpSpPr bwMode="auto">
          <a:xfrm>
            <a:off x="1" y="1"/>
            <a:ext cx="9140760" cy="6859620"/>
            <a:chOff x="0" y="0"/>
            <a:chExt cx="5643" cy="4235"/>
          </a:xfrm>
        </p:grpSpPr>
        <p:sp>
          <p:nvSpPr>
            <p:cNvPr id="4" name="McK Document type" hidden="1"/>
            <p:cNvSpPr txBox="1">
              <a:spLocks noChangeArrowheads="1"/>
            </p:cNvSpPr>
            <p:nvPr userDrawn="1"/>
          </p:nvSpPr>
          <p:spPr bwMode="auto">
            <a:xfrm>
              <a:off x="1663" y="3108"/>
              <a:ext cx="3109" cy="134"/>
            </a:xfrm>
            <a:prstGeom prst="rect">
              <a:avLst/>
            </a:prstGeom>
            <a:noFill/>
            <a:ln w="9525">
              <a:noFill/>
              <a:miter lim="800000"/>
              <a:headEnd/>
              <a:tailEnd/>
            </a:ln>
            <a:effectLst/>
          </p:spPr>
          <p:txBody>
            <a:bodyPr lIns="0" tIns="0" rIns="0" bIns="0" anchor="b">
              <a:spAutoFit/>
            </a:bodyPr>
            <a:lstStyle/>
            <a:p>
              <a:pPr>
                <a:defRPr/>
              </a:pPr>
              <a:r>
                <a:rPr lang="en-US" sz="1400" dirty="0">
                  <a:solidFill>
                    <a:prstClr val="black"/>
                  </a:solidFill>
                </a:rPr>
                <a:t>Document type</a:t>
              </a:r>
            </a:p>
          </p:txBody>
        </p:sp>
        <p:sp>
          <p:nvSpPr>
            <p:cNvPr id="5" name="McK Date" hidden="1"/>
            <p:cNvSpPr txBox="1">
              <a:spLocks noChangeArrowheads="1"/>
            </p:cNvSpPr>
            <p:nvPr userDrawn="1"/>
          </p:nvSpPr>
          <p:spPr bwMode="auto">
            <a:xfrm>
              <a:off x="1663" y="3275"/>
              <a:ext cx="3109" cy="134"/>
            </a:xfrm>
            <a:prstGeom prst="rect">
              <a:avLst/>
            </a:prstGeom>
            <a:noFill/>
            <a:ln w="9525">
              <a:noFill/>
              <a:miter lim="800000"/>
              <a:headEnd/>
              <a:tailEnd/>
            </a:ln>
            <a:effectLst/>
          </p:spPr>
          <p:txBody>
            <a:bodyPr lIns="0" tIns="0" rIns="0" bIns="0">
              <a:spAutoFit/>
            </a:bodyPr>
            <a:lstStyle/>
            <a:p>
              <a:pPr>
                <a:defRPr/>
              </a:pPr>
              <a:r>
                <a:rPr lang="en-US" sz="1400" dirty="0">
                  <a:solidFill>
                    <a:prstClr val="black"/>
                  </a:solidFill>
                </a:rPr>
                <a:t>Date</a:t>
              </a:r>
            </a:p>
          </p:txBody>
        </p:sp>
        <p:sp>
          <p:nvSpPr>
            <p:cNvPr id="6" name="McK Disclaimer" hidden="1"/>
            <p:cNvSpPr>
              <a:spLocks noChangeArrowheads="1"/>
            </p:cNvSpPr>
            <p:nvPr userDrawn="1"/>
          </p:nvSpPr>
          <p:spPr bwMode="auto">
            <a:xfrm>
              <a:off x="1663" y="3714"/>
              <a:ext cx="2777" cy="154"/>
            </a:xfrm>
            <a:prstGeom prst="rect">
              <a:avLst/>
            </a:prstGeom>
            <a:noFill/>
            <a:ln w="9525">
              <a:noFill/>
              <a:miter lim="800000"/>
              <a:headEnd/>
              <a:tailEnd/>
            </a:ln>
            <a:effectLst/>
          </p:spPr>
          <p:txBody>
            <a:bodyPr lIns="0" tIns="0" rIns="0" bIns="0" anchor="b">
              <a:spAutoFit/>
            </a:bodyPr>
            <a:lstStyle/>
            <a:p>
              <a:pPr defTabSz="821202" eaLnBrk="0" hangingPunct="0">
                <a:defRPr/>
              </a:pPr>
              <a:r>
                <a:rPr lang="en-US" sz="800" dirty="0">
                  <a:solidFill>
                    <a:prstClr val="black"/>
                  </a:solidFill>
                </a:rPr>
                <a:t>CONFIDENTIAL AND PROPRIETARY</a:t>
              </a:r>
            </a:p>
            <a:p>
              <a:pPr defTabSz="821202" eaLnBrk="0" hangingPunct="0">
                <a:defRPr/>
              </a:pPr>
              <a:r>
                <a:rPr lang="en-US" sz="800" dirty="0">
                  <a:solidFill>
                    <a:prstClr val="black"/>
                  </a:solidFill>
                </a:rPr>
                <a:t>Any use of this material without specific permission of McKinsey &amp; Company is strictly prohibited</a:t>
              </a:r>
            </a:p>
          </p:txBody>
        </p:sp>
        <p:sp>
          <p:nvSpPr>
            <p:cNvPr id="7"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a:defRPr/>
              </a:pPr>
              <a:endParaRPr lang="en-US">
                <a:solidFill>
                  <a:prstClr val="black"/>
                </a:solidFill>
              </a:endParaRPr>
            </a:p>
          </p:txBody>
        </p:sp>
        <p:sp>
          <p:nvSpPr>
            <p:cNvPr id="8"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a:defRPr/>
              </a:pPr>
              <a:endParaRPr lang="en-US">
                <a:solidFill>
                  <a:prstClr val="black"/>
                </a:solidFill>
              </a:endParaRPr>
            </a:p>
          </p:txBody>
        </p:sp>
        <p:sp>
          <p:nvSpPr>
            <p:cNvPr id="9"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a:defRPr/>
              </a:pPr>
              <a:endParaRPr lang="en-US">
                <a:solidFill>
                  <a:prstClr val="black"/>
                </a:solidFill>
              </a:endParaRPr>
            </a:p>
          </p:txBody>
        </p:sp>
      </p:grpSp>
      <p:pic>
        <p:nvPicPr>
          <p:cNvPr id="10" name="TitleBottomBarBW"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20060" y="6574545"/>
            <a:ext cx="1670055" cy="195989"/>
          </a:xfrm>
          <a:prstGeom prst="rect">
            <a:avLst/>
          </a:prstGeom>
          <a:noFill/>
          <a:ln w="9525">
            <a:noFill/>
            <a:miter lim="800000"/>
            <a:headEnd/>
            <a:tailEnd/>
          </a:ln>
        </p:spPr>
      </p:pic>
    </p:spTree>
    <p:extLst>
      <p:ext uri="{BB962C8B-B14F-4D97-AF65-F5344CB8AC3E}">
        <p14:creationId xmlns:p14="http://schemas.microsoft.com/office/powerpoint/2010/main" val="47358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6B1F-6214-4E95-9523-82AE8281BD5F}"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07185-058E-495E-B120-815DDC071E2F}" type="slidenum">
              <a:rPr lang="en-US" smtClean="0"/>
              <a:t>‹#›</a:t>
            </a:fld>
            <a:endParaRPr lang="en-US"/>
          </a:p>
        </p:txBody>
      </p:sp>
    </p:spTree>
    <p:extLst>
      <p:ext uri="{BB962C8B-B14F-4D97-AF65-F5344CB8AC3E}">
        <p14:creationId xmlns:p14="http://schemas.microsoft.com/office/powerpoint/2010/main" val="333450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46B1F-6214-4E95-9523-82AE8281BD5F}"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07185-058E-495E-B120-815DDC071E2F}" type="slidenum">
              <a:rPr lang="en-US" smtClean="0"/>
              <a:t>‹#›</a:t>
            </a:fld>
            <a:endParaRPr lang="en-US"/>
          </a:p>
        </p:txBody>
      </p:sp>
    </p:spTree>
    <p:extLst>
      <p:ext uri="{BB962C8B-B14F-4D97-AF65-F5344CB8AC3E}">
        <p14:creationId xmlns:p14="http://schemas.microsoft.com/office/powerpoint/2010/main" val="12502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646B1F-6214-4E95-9523-82AE8281BD5F}"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07185-058E-495E-B120-815DDC071E2F}" type="slidenum">
              <a:rPr lang="en-US" smtClean="0"/>
              <a:t>‹#›</a:t>
            </a:fld>
            <a:endParaRPr lang="en-US"/>
          </a:p>
        </p:txBody>
      </p:sp>
    </p:spTree>
    <p:extLst>
      <p:ext uri="{BB962C8B-B14F-4D97-AF65-F5344CB8AC3E}">
        <p14:creationId xmlns:p14="http://schemas.microsoft.com/office/powerpoint/2010/main" val="138116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646B1F-6214-4E95-9523-82AE8281BD5F}" type="datetimeFigureOut">
              <a:rPr lang="en-US" smtClean="0"/>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07185-058E-495E-B120-815DDC071E2F}" type="slidenum">
              <a:rPr lang="en-US" smtClean="0"/>
              <a:t>‹#›</a:t>
            </a:fld>
            <a:endParaRPr lang="en-US"/>
          </a:p>
        </p:txBody>
      </p:sp>
    </p:spTree>
    <p:extLst>
      <p:ext uri="{BB962C8B-B14F-4D97-AF65-F5344CB8AC3E}">
        <p14:creationId xmlns:p14="http://schemas.microsoft.com/office/powerpoint/2010/main" val="7655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646B1F-6214-4E95-9523-82AE8281BD5F}" type="datetimeFigureOut">
              <a:rPr lang="en-US" smtClean="0"/>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07185-058E-495E-B120-815DDC071E2F}" type="slidenum">
              <a:rPr lang="en-US" smtClean="0"/>
              <a:t>‹#›</a:t>
            </a:fld>
            <a:endParaRPr lang="en-US"/>
          </a:p>
        </p:txBody>
      </p:sp>
    </p:spTree>
    <p:extLst>
      <p:ext uri="{BB962C8B-B14F-4D97-AF65-F5344CB8AC3E}">
        <p14:creationId xmlns:p14="http://schemas.microsoft.com/office/powerpoint/2010/main" val="358057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46B1F-6214-4E95-9523-82AE8281BD5F}" type="datetimeFigureOut">
              <a:rPr lang="en-US" smtClean="0"/>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07185-058E-495E-B120-815DDC071E2F}" type="slidenum">
              <a:rPr lang="en-US" smtClean="0"/>
              <a:t>‹#›</a:t>
            </a:fld>
            <a:endParaRPr lang="en-US"/>
          </a:p>
        </p:txBody>
      </p:sp>
    </p:spTree>
    <p:extLst>
      <p:ext uri="{BB962C8B-B14F-4D97-AF65-F5344CB8AC3E}">
        <p14:creationId xmlns:p14="http://schemas.microsoft.com/office/powerpoint/2010/main" val="411300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6B1F-6214-4E95-9523-82AE8281BD5F}"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07185-058E-495E-B120-815DDC071E2F}" type="slidenum">
              <a:rPr lang="en-US" smtClean="0"/>
              <a:t>‹#›</a:t>
            </a:fld>
            <a:endParaRPr lang="en-US"/>
          </a:p>
        </p:txBody>
      </p:sp>
    </p:spTree>
    <p:extLst>
      <p:ext uri="{BB962C8B-B14F-4D97-AF65-F5344CB8AC3E}">
        <p14:creationId xmlns:p14="http://schemas.microsoft.com/office/powerpoint/2010/main" val="157831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6B1F-6214-4E95-9523-82AE8281BD5F}"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07185-058E-495E-B120-815DDC071E2F}" type="slidenum">
              <a:rPr lang="en-US" smtClean="0"/>
              <a:t>‹#›</a:t>
            </a:fld>
            <a:endParaRPr lang="en-US"/>
          </a:p>
        </p:txBody>
      </p:sp>
    </p:spTree>
    <p:extLst>
      <p:ext uri="{BB962C8B-B14F-4D97-AF65-F5344CB8AC3E}">
        <p14:creationId xmlns:p14="http://schemas.microsoft.com/office/powerpoint/2010/main" val="2439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46B1F-6214-4E95-9523-82AE8281BD5F}" type="datetimeFigureOut">
              <a:rPr lang="en-US" smtClean="0"/>
              <a:t>9/12/2013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07185-058E-495E-B120-815DDC071E2F}" type="slidenum">
              <a:rPr lang="en-US" smtClean="0"/>
              <a:t>‹#›</a:t>
            </a:fld>
            <a:endParaRPr lang="en-US"/>
          </a:p>
        </p:txBody>
      </p:sp>
    </p:spTree>
    <p:extLst>
      <p:ext uri="{BB962C8B-B14F-4D97-AF65-F5344CB8AC3E}">
        <p14:creationId xmlns:p14="http://schemas.microsoft.com/office/powerpoint/2010/main" val="147125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orldwewant2015.or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6740157" y="6474121"/>
            <a:ext cx="2473496" cy="249441"/>
          </a:xfrm>
          <a:prstGeom prst="rect">
            <a:avLst/>
          </a:prstGeom>
          <a:noFill/>
          <a:ln w="9525">
            <a:noFill/>
            <a:miter lim="800000"/>
            <a:headEnd/>
            <a:tailEnd/>
          </a:ln>
        </p:spPr>
        <p:txBody>
          <a:bodyPr lIns="45716" tIns="45716" rIns="45716" bIns="45716">
            <a:spAutoFit/>
          </a:bodyPr>
          <a:lstStyle/>
          <a:p>
            <a:pPr eaLnBrk="0" hangingPunct="0"/>
            <a:r>
              <a:rPr lang="en-US" sz="1000" dirty="0">
                <a:solidFill>
                  <a:schemeClr val="tx2"/>
                </a:solidFill>
                <a:latin typeface="Calibri" pitchFamily="34" charset="0"/>
              </a:rPr>
              <a:t>© United Nations Development </a:t>
            </a:r>
            <a:r>
              <a:rPr lang="en-US" sz="1000" dirty="0" err="1">
                <a:solidFill>
                  <a:schemeClr val="tx2"/>
                </a:solidFill>
                <a:latin typeface="Calibri" pitchFamily="34" charset="0"/>
              </a:rPr>
              <a:t>Programme</a:t>
            </a:r>
            <a:endParaRPr lang="en-US" sz="1000" dirty="0">
              <a:solidFill>
                <a:schemeClr val="tx2"/>
              </a:solidFill>
              <a:latin typeface="Calibri" pitchFamily="34" charset="0"/>
            </a:endParaRPr>
          </a:p>
        </p:txBody>
      </p:sp>
      <p:sp>
        <p:nvSpPr>
          <p:cNvPr id="7" name="Rectangle 6"/>
          <p:cNvSpPr/>
          <p:nvPr/>
        </p:nvSpPr>
        <p:spPr>
          <a:xfrm>
            <a:off x="7086600" y="1447800"/>
            <a:ext cx="16764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310"/>
            <a:ext cx="4343400" cy="471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9800"/>
            <a:ext cx="3048001" cy="22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048001" cy="24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4981" y="2309"/>
            <a:ext cx="3139019" cy="242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4980" y="2419352"/>
            <a:ext cx="3139019" cy="254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36"/>
          <p:cNvSpPr>
            <a:spLocks noChangeArrowheads="1"/>
          </p:cNvSpPr>
          <p:nvPr/>
        </p:nvSpPr>
        <p:spPr bwMode="auto">
          <a:xfrm>
            <a:off x="0" y="4495800"/>
            <a:ext cx="9144000" cy="2362199"/>
          </a:xfrm>
          <a:prstGeom prst="rect">
            <a:avLst/>
          </a:prstGeom>
          <a:solidFill>
            <a:schemeClr val="tx2">
              <a:lumMod val="60000"/>
              <a:lumOff val="40000"/>
            </a:schemeClr>
          </a:solidFill>
          <a:ln w="9525">
            <a:noFill/>
            <a:miter lim="800000"/>
            <a:headEnd/>
            <a:tailEnd/>
          </a:ln>
        </p:spPr>
        <p:txBody>
          <a:bodyPr lIns="91430" tIns="45716" rIns="91430" bIns="45716" anchor="ctr"/>
          <a:lstStyle/>
          <a:p>
            <a:pPr algn="ctr" fontAlgn="auto">
              <a:spcBef>
                <a:spcPts val="0"/>
              </a:spcBef>
              <a:spcAft>
                <a:spcPts val="0"/>
              </a:spcAft>
              <a:defRPr/>
            </a:pPr>
            <a:endParaRPr lang="en-US" sz="2600" b="1" dirty="0" smtClean="0">
              <a:solidFill>
                <a:schemeClr val="bg1"/>
              </a:solidFill>
              <a:latin typeface="Verdana" pitchFamily="34" charset="0"/>
            </a:endParaRPr>
          </a:p>
          <a:p>
            <a:pPr algn="ctr" fontAlgn="auto">
              <a:spcBef>
                <a:spcPts val="0"/>
              </a:spcBef>
              <a:spcAft>
                <a:spcPts val="0"/>
              </a:spcAft>
              <a:defRPr/>
            </a:pPr>
            <a:r>
              <a:rPr lang="en-US" sz="2600" b="1" dirty="0" smtClean="0">
                <a:solidFill>
                  <a:schemeClr val="bg1"/>
                </a:solidFill>
                <a:latin typeface="Verdana" pitchFamily="34" charset="0"/>
              </a:rPr>
              <a:t>THE FUTURE WE WANT: </a:t>
            </a:r>
          </a:p>
          <a:p>
            <a:pPr algn="ctr" fontAlgn="auto">
              <a:spcBef>
                <a:spcPts val="0"/>
              </a:spcBef>
              <a:spcAft>
                <a:spcPts val="0"/>
              </a:spcAft>
              <a:defRPr/>
            </a:pPr>
            <a:r>
              <a:rPr lang="en-US" sz="2400" b="1" i="1" dirty="0">
                <a:solidFill>
                  <a:schemeClr val="bg1"/>
                </a:solidFill>
                <a:latin typeface="Verdana" pitchFamily="34" charset="0"/>
              </a:rPr>
              <a:t>Turning Visions into Goals - Where is the international process headed</a:t>
            </a:r>
            <a:r>
              <a:rPr lang="en-US" sz="2400" b="1" i="1" dirty="0" smtClean="0">
                <a:solidFill>
                  <a:schemeClr val="bg1"/>
                </a:solidFill>
                <a:latin typeface="Verdana" pitchFamily="34" charset="0"/>
              </a:rPr>
              <a:t>?</a:t>
            </a:r>
          </a:p>
          <a:p>
            <a:pPr algn="ctr" fontAlgn="auto">
              <a:spcBef>
                <a:spcPts val="0"/>
              </a:spcBef>
              <a:spcAft>
                <a:spcPts val="0"/>
              </a:spcAft>
              <a:defRPr/>
            </a:pPr>
            <a:endParaRPr lang="en-US" sz="2400" b="1" i="1" dirty="0">
              <a:solidFill>
                <a:schemeClr val="bg1"/>
              </a:solidFill>
              <a:latin typeface="Verdana" pitchFamily="34" charset="0"/>
            </a:endParaRPr>
          </a:p>
          <a:p>
            <a:pPr algn="r" fontAlgn="auto">
              <a:spcBef>
                <a:spcPts val="0"/>
              </a:spcBef>
              <a:spcAft>
                <a:spcPts val="0"/>
              </a:spcAft>
              <a:defRPr/>
            </a:pPr>
            <a:r>
              <a:rPr lang="en-US" sz="1600" b="1" i="1" dirty="0" smtClean="0">
                <a:solidFill>
                  <a:schemeClr val="bg1"/>
                </a:solidFill>
                <a:latin typeface="Verdana" pitchFamily="34" charset="0"/>
              </a:rPr>
              <a:t>Jose Dallo -  UNDP/One Secretariat</a:t>
            </a:r>
          </a:p>
          <a:p>
            <a:pPr algn="r" fontAlgn="auto">
              <a:spcBef>
                <a:spcPts val="0"/>
              </a:spcBef>
              <a:spcAft>
                <a:spcPts val="0"/>
              </a:spcAft>
              <a:defRPr/>
            </a:pPr>
            <a:r>
              <a:rPr lang="en-US" sz="1600" b="1" i="1" dirty="0" smtClean="0">
                <a:solidFill>
                  <a:schemeClr val="bg1"/>
                </a:solidFill>
                <a:latin typeface="Verdana" pitchFamily="34" charset="0"/>
              </a:rPr>
              <a:t>Sweden </a:t>
            </a:r>
            <a:r>
              <a:rPr lang="en-US" sz="1600" b="1" i="1" dirty="0" smtClean="0">
                <a:solidFill>
                  <a:schemeClr val="bg1"/>
                </a:solidFill>
                <a:latin typeface="Verdana" pitchFamily="34" charset="0"/>
              </a:rPr>
              <a:t>12/09/2013</a:t>
            </a:r>
            <a:endParaRPr lang="en-US" sz="1600" i="1" dirty="0" smtClean="0">
              <a:solidFill>
                <a:srgbClr val="FFFFFF"/>
              </a:solidFill>
              <a:latin typeface="Calibri" pitchFamily="34" charset="0"/>
            </a:endParaRPr>
          </a:p>
          <a:p>
            <a:pPr algn="ctr" fontAlgn="auto">
              <a:spcBef>
                <a:spcPts val="0"/>
              </a:spcBef>
              <a:spcAft>
                <a:spcPts val="0"/>
              </a:spcAft>
              <a:defRPr/>
            </a:pPr>
            <a:endParaRPr lang="en-US" sz="2400" i="1" dirty="0">
              <a:solidFill>
                <a:schemeClr val="bg1"/>
              </a:solidFill>
              <a:latin typeface="Verdana" pitchFamily="34"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3430" y="4719638"/>
            <a:ext cx="6477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178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70522" y="3492481"/>
            <a:ext cx="6623558" cy="8527"/>
          </a:xfrm>
          <a:prstGeom prst="line">
            <a:avLst/>
          </a:prstGeom>
          <a:ln w="76200">
            <a:solidFill>
              <a:srgbClr val="0026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0" idx="1"/>
          </p:cNvCxnSpPr>
          <p:nvPr/>
        </p:nvCxnSpPr>
        <p:spPr>
          <a:xfrm>
            <a:off x="2429482" y="2230206"/>
            <a:ext cx="3522" cy="1274385"/>
          </a:xfrm>
          <a:prstGeom prst="line">
            <a:avLst/>
          </a:prstGeom>
          <a:ln w="76200">
            <a:solidFill>
              <a:srgbClr val="00267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46871" y="1652496"/>
            <a:ext cx="0" cy="1829899"/>
          </a:xfrm>
          <a:prstGeom prst="line">
            <a:avLst/>
          </a:prstGeom>
          <a:ln w="76200">
            <a:solidFill>
              <a:srgbClr val="00267F"/>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rot="16200000">
            <a:off x="-576026" y="1712992"/>
            <a:ext cx="2376264" cy="767720"/>
          </a:xfrm>
          <a:prstGeom prst="roundRect">
            <a:avLst/>
          </a:prstGeom>
          <a:solidFill>
            <a:srgbClr val="FFC72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solidFill>
                  <a:schemeClr val="tx1"/>
                </a:solidFill>
              </a:rPr>
              <a:t>Post-2015 Framework</a:t>
            </a:r>
          </a:p>
          <a:p>
            <a:pPr algn="ctr"/>
            <a:endParaRPr lang="en-US" sz="1000" b="1" dirty="0">
              <a:solidFill>
                <a:schemeClr val="tx1"/>
              </a:solidFill>
            </a:endParaRPr>
          </a:p>
        </p:txBody>
      </p:sp>
      <p:sp>
        <p:nvSpPr>
          <p:cNvPr id="15" name="Rounded Rectangle 14"/>
          <p:cNvSpPr/>
          <p:nvPr/>
        </p:nvSpPr>
        <p:spPr>
          <a:xfrm rot="16200000">
            <a:off x="-528385" y="4737328"/>
            <a:ext cx="2376264" cy="76772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SDG Process</a:t>
            </a:r>
          </a:p>
          <a:p>
            <a:pPr algn="ctr"/>
            <a:endParaRPr lang="en-US" sz="1000" b="1" dirty="0"/>
          </a:p>
        </p:txBody>
      </p:sp>
      <p:sp>
        <p:nvSpPr>
          <p:cNvPr id="20" name="TextBox 19"/>
          <p:cNvSpPr txBox="1"/>
          <p:nvPr/>
        </p:nvSpPr>
        <p:spPr>
          <a:xfrm rot="16200000">
            <a:off x="2198649" y="1401389"/>
            <a:ext cx="461665" cy="1195968"/>
          </a:xfrm>
          <a:prstGeom prst="rect">
            <a:avLst/>
          </a:prstGeom>
          <a:solidFill>
            <a:srgbClr val="FFC000"/>
          </a:solidFill>
          <a:ln>
            <a:solidFill>
              <a:srgbClr val="FF9900"/>
            </a:solidFill>
          </a:ln>
        </p:spPr>
        <p:txBody>
          <a:bodyPr vert="eaVert" wrap="none" rtlCol="0">
            <a:spAutoFit/>
          </a:bodyPr>
          <a:lstStyle/>
          <a:p>
            <a:r>
              <a:rPr lang="en-US" dirty="0" smtClean="0"/>
              <a:t>HLP Report </a:t>
            </a:r>
            <a:endParaRPr lang="en-US" dirty="0"/>
          </a:p>
        </p:txBody>
      </p:sp>
      <p:sp>
        <p:nvSpPr>
          <p:cNvPr id="21" name="TextBox 20"/>
          <p:cNvSpPr txBox="1"/>
          <p:nvPr/>
        </p:nvSpPr>
        <p:spPr>
          <a:xfrm rot="16200000">
            <a:off x="2327756" y="706276"/>
            <a:ext cx="958921" cy="953996"/>
          </a:xfrm>
          <a:prstGeom prst="rect">
            <a:avLst/>
          </a:prstGeom>
          <a:solidFill>
            <a:srgbClr val="FFC000"/>
          </a:solidFill>
          <a:ln>
            <a:solidFill>
              <a:srgbClr val="FF9900"/>
            </a:solidFill>
          </a:ln>
          <a:effectLst/>
        </p:spPr>
        <p:txBody>
          <a:bodyPr vert="eaVert" wrap="square" rtlCol="0">
            <a:noAutofit/>
          </a:bodyPr>
          <a:lstStyle/>
          <a:p>
            <a:pPr algn="ctr"/>
            <a:r>
              <a:rPr lang="en-US" sz="2000" dirty="0" smtClean="0"/>
              <a:t>UNSG  </a:t>
            </a:r>
            <a:br>
              <a:rPr lang="en-US" sz="2000" dirty="0" smtClean="0"/>
            </a:br>
            <a:r>
              <a:rPr lang="en-US" sz="2000" dirty="0" smtClean="0"/>
              <a:t>report </a:t>
            </a:r>
            <a:endParaRPr lang="en-US" sz="2000" dirty="0"/>
          </a:p>
        </p:txBody>
      </p:sp>
      <p:sp>
        <p:nvSpPr>
          <p:cNvPr id="23" name="TextBox 22"/>
          <p:cNvSpPr txBox="1"/>
          <p:nvPr/>
        </p:nvSpPr>
        <p:spPr>
          <a:xfrm>
            <a:off x="1496213" y="3573016"/>
            <a:ext cx="1093569" cy="646331"/>
          </a:xfrm>
          <a:prstGeom prst="rect">
            <a:avLst/>
          </a:prstGeom>
          <a:noFill/>
        </p:spPr>
        <p:txBody>
          <a:bodyPr wrap="none" rtlCol="0">
            <a:spAutoFit/>
          </a:bodyPr>
          <a:lstStyle/>
          <a:p>
            <a:r>
              <a:rPr lang="en-US" dirty="0" smtClean="0"/>
              <a:t>Mar </a:t>
            </a:r>
            <a:r>
              <a:rPr lang="en-US" dirty="0"/>
              <a:t>2013</a:t>
            </a:r>
          </a:p>
          <a:p>
            <a:endParaRPr lang="en-US" dirty="0"/>
          </a:p>
        </p:txBody>
      </p:sp>
      <p:sp>
        <p:nvSpPr>
          <p:cNvPr id="24" name="TextBox 23"/>
          <p:cNvSpPr txBox="1"/>
          <p:nvPr/>
        </p:nvSpPr>
        <p:spPr>
          <a:xfrm>
            <a:off x="3300034" y="3547436"/>
            <a:ext cx="1101584" cy="369332"/>
          </a:xfrm>
          <a:prstGeom prst="rect">
            <a:avLst/>
          </a:prstGeom>
          <a:noFill/>
        </p:spPr>
        <p:txBody>
          <a:bodyPr wrap="none" rtlCol="0">
            <a:spAutoFit/>
          </a:bodyPr>
          <a:lstStyle/>
          <a:p>
            <a:r>
              <a:rPr lang="en-US" dirty="0" smtClean="0"/>
              <a:t>Sep  2013</a:t>
            </a:r>
            <a:endParaRPr lang="en-US" dirty="0"/>
          </a:p>
        </p:txBody>
      </p:sp>
      <p:sp>
        <p:nvSpPr>
          <p:cNvPr id="26" name="TextBox 25"/>
          <p:cNvSpPr txBox="1"/>
          <p:nvPr/>
        </p:nvSpPr>
        <p:spPr>
          <a:xfrm>
            <a:off x="4505059" y="3563724"/>
            <a:ext cx="1101584" cy="369332"/>
          </a:xfrm>
          <a:prstGeom prst="rect">
            <a:avLst/>
          </a:prstGeom>
          <a:noFill/>
        </p:spPr>
        <p:txBody>
          <a:bodyPr wrap="none" rtlCol="0">
            <a:spAutoFit/>
          </a:bodyPr>
          <a:lstStyle/>
          <a:p>
            <a:r>
              <a:rPr lang="en-US" dirty="0" smtClean="0"/>
              <a:t>Sep  2014</a:t>
            </a:r>
            <a:endParaRPr lang="en-US" dirty="0"/>
          </a:p>
        </p:txBody>
      </p:sp>
      <p:sp>
        <p:nvSpPr>
          <p:cNvPr id="27" name="TextBox 26"/>
          <p:cNvSpPr txBox="1"/>
          <p:nvPr/>
        </p:nvSpPr>
        <p:spPr>
          <a:xfrm>
            <a:off x="7104181" y="3580458"/>
            <a:ext cx="1048685" cy="369332"/>
          </a:xfrm>
          <a:prstGeom prst="rect">
            <a:avLst/>
          </a:prstGeom>
          <a:noFill/>
        </p:spPr>
        <p:txBody>
          <a:bodyPr wrap="none" rtlCol="0">
            <a:spAutoFit/>
          </a:bodyPr>
          <a:lstStyle/>
          <a:p>
            <a:r>
              <a:rPr lang="en-US" dirty="0"/>
              <a:t>S</a:t>
            </a:r>
            <a:r>
              <a:rPr lang="en-US" dirty="0" smtClean="0"/>
              <a:t>ep 2015</a:t>
            </a:r>
            <a:endParaRPr lang="en-US" dirty="0"/>
          </a:p>
        </p:txBody>
      </p:sp>
      <p:sp>
        <p:nvSpPr>
          <p:cNvPr id="31" name="Rounded Rectangle 30"/>
          <p:cNvSpPr/>
          <p:nvPr/>
        </p:nvSpPr>
        <p:spPr>
          <a:xfrm>
            <a:off x="4533383" y="5020122"/>
            <a:ext cx="1555997" cy="1728192"/>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t>OWG and SD Finance reports submitted to UNGA</a:t>
            </a:r>
          </a:p>
          <a:p>
            <a:pPr algn="ctr"/>
            <a:endParaRPr lang="en-US" sz="1050" b="1" dirty="0"/>
          </a:p>
        </p:txBody>
      </p:sp>
      <p:cxnSp>
        <p:nvCxnSpPr>
          <p:cNvPr id="28" name="Straight Connector 27"/>
          <p:cNvCxnSpPr/>
          <p:nvPr/>
        </p:nvCxnSpPr>
        <p:spPr>
          <a:xfrm>
            <a:off x="1770522" y="3153843"/>
            <a:ext cx="0" cy="350748"/>
          </a:xfrm>
          <a:prstGeom prst="line">
            <a:avLst/>
          </a:prstGeom>
          <a:ln w="76200">
            <a:solidFill>
              <a:srgbClr val="00267F"/>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6200000">
            <a:off x="1462746" y="2459258"/>
            <a:ext cx="615553" cy="762002"/>
          </a:xfrm>
          <a:prstGeom prst="rect">
            <a:avLst/>
          </a:prstGeom>
          <a:solidFill>
            <a:srgbClr val="92D050"/>
          </a:solidFill>
          <a:ln>
            <a:solidFill>
              <a:srgbClr val="FF9900"/>
            </a:solidFill>
          </a:ln>
        </p:spPr>
        <p:txBody>
          <a:bodyPr vert="eaVert" wrap="square" rtlCol="0">
            <a:spAutoFit/>
          </a:bodyPr>
          <a:lstStyle/>
          <a:p>
            <a:pPr algn="ctr"/>
            <a:r>
              <a:rPr lang="en-US" sz="1400" dirty="0" smtClean="0"/>
              <a:t>UNDG 1</a:t>
            </a:r>
            <a:r>
              <a:rPr lang="en-US" sz="1400" baseline="30000" dirty="0" smtClean="0"/>
              <a:t>st</a:t>
            </a:r>
            <a:r>
              <a:rPr lang="en-US" sz="1400" dirty="0" smtClean="0"/>
              <a:t> report</a:t>
            </a:r>
            <a:endParaRPr lang="en-US" sz="1400" dirty="0"/>
          </a:p>
        </p:txBody>
      </p:sp>
      <p:sp>
        <p:nvSpPr>
          <p:cNvPr id="34" name="TextBox 33"/>
          <p:cNvSpPr txBox="1"/>
          <p:nvPr/>
        </p:nvSpPr>
        <p:spPr>
          <a:xfrm>
            <a:off x="5633815" y="3573016"/>
            <a:ext cx="1061509" cy="369332"/>
          </a:xfrm>
          <a:prstGeom prst="rect">
            <a:avLst/>
          </a:prstGeom>
          <a:noFill/>
        </p:spPr>
        <p:txBody>
          <a:bodyPr wrap="none" rtlCol="0">
            <a:spAutoFit/>
          </a:bodyPr>
          <a:lstStyle/>
          <a:p>
            <a:r>
              <a:rPr lang="en-US" dirty="0" smtClean="0"/>
              <a:t>Dec 2014</a:t>
            </a:r>
            <a:endParaRPr lang="en-US" dirty="0"/>
          </a:p>
        </p:txBody>
      </p:sp>
      <p:sp>
        <p:nvSpPr>
          <p:cNvPr id="43" name="TextBox 42"/>
          <p:cNvSpPr txBox="1"/>
          <p:nvPr/>
        </p:nvSpPr>
        <p:spPr>
          <a:xfrm rot="16200000">
            <a:off x="5652132" y="581365"/>
            <a:ext cx="938760" cy="1147629"/>
          </a:xfrm>
          <a:prstGeom prst="rect">
            <a:avLst/>
          </a:prstGeom>
          <a:solidFill>
            <a:srgbClr val="FFC000"/>
          </a:solidFill>
          <a:ln>
            <a:solidFill>
              <a:srgbClr val="FF9900"/>
            </a:solidFill>
          </a:ln>
          <a:effectLst/>
        </p:spPr>
        <p:txBody>
          <a:bodyPr vert="eaVert" wrap="square" rtlCol="0">
            <a:noAutofit/>
          </a:bodyPr>
          <a:lstStyle/>
          <a:p>
            <a:pPr algn="ctr"/>
            <a:r>
              <a:rPr lang="en-US" sz="2000" dirty="0"/>
              <a:t>UNSG  </a:t>
            </a:r>
            <a:br>
              <a:rPr lang="en-US" sz="2000" dirty="0"/>
            </a:br>
            <a:r>
              <a:rPr lang="en-US" sz="2000" dirty="0"/>
              <a:t>report</a:t>
            </a:r>
            <a:r>
              <a:rPr lang="en-US" sz="2800" dirty="0" smtClean="0"/>
              <a:t> </a:t>
            </a:r>
            <a:endParaRPr lang="en-US" sz="2800" dirty="0"/>
          </a:p>
        </p:txBody>
      </p:sp>
      <p:sp>
        <p:nvSpPr>
          <p:cNvPr id="45" name="Rounded Rectangle 44"/>
          <p:cNvSpPr/>
          <p:nvPr/>
        </p:nvSpPr>
        <p:spPr>
          <a:xfrm>
            <a:off x="6695325" y="1417005"/>
            <a:ext cx="1777872" cy="1599118"/>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HOSG summit to adopt new framework</a:t>
            </a:r>
            <a:endParaRPr lang="en-US" b="1" dirty="0"/>
          </a:p>
        </p:txBody>
      </p:sp>
      <p:sp>
        <p:nvSpPr>
          <p:cNvPr id="40" name="Rounded Rectangle 39"/>
          <p:cNvSpPr/>
          <p:nvPr/>
        </p:nvSpPr>
        <p:spPr>
          <a:xfrm>
            <a:off x="3353226" y="716870"/>
            <a:ext cx="1180157" cy="1143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b="1" dirty="0" smtClean="0"/>
              <a:t> Special event on MDGs and post-2015</a:t>
            </a:r>
          </a:p>
          <a:p>
            <a:pPr algn="ctr"/>
            <a:endParaRPr lang="en-US" sz="1050" b="1" dirty="0"/>
          </a:p>
        </p:txBody>
      </p:sp>
      <p:cxnSp>
        <p:nvCxnSpPr>
          <p:cNvPr id="41" name="Straight Connector 40"/>
          <p:cNvCxnSpPr/>
          <p:nvPr/>
        </p:nvCxnSpPr>
        <p:spPr>
          <a:xfrm>
            <a:off x="3002715" y="3150260"/>
            <a:ext cx="0" cy="350748"/>
          </a:xfrm>
          <a:prstGeom prst="line">
            <a:avLst/>
          </a:prstGeom>
          <a:ln w="76200">
            <a:solidFill>
              <a:srgbClr val="00267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223857" y="1644720"/>
            <a:ext cx="0" cy="1829899"/>
          </a:xfrm>
          <a:prstGeom prst="line">
            <a:avLst/>
          </a:prstGeom>
          <a:ln w="76200">
            <a:solidFill>
              <a:srgbClr val="00267F"/>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6200000">
            <a:off x="2567119" y="2507301"/>
            <a:ext cx="784830" cy="699069"/>
          </a:xfrm>
          <a:prstGeom prst="rect">
            <a:avLst/>
          </a:prstGeom>
          <a:solidFill>
            <a:srgbClr val="92D050"/>
          </a:solidFill>
          <a:ln>
            <a:solidFill>
              <a:srgbClr val="FF9900"/>
            </a:solidFill>
          </a:ln>
        </p:spPr>
        <p:txBody>
          <a:bodyPr vert="eaVert" wrap="square" rtlCol="0">
            <a:spAutoFit/>
          </a:bodyPr>
          <a:lstStyle/>
          <a:p>
            <a:pPr algn="ctr"/>
            <a:r>
              <a:rPr lang="en-US" sz="1300" dirty="0" smtClean="0"/>
              <a:t>UNDG 2</a:t>
            </a:r>
            <a:r>
              <a:rPr lang="en-US" sz="1300" baseline="30000" dirty="0" smtClean="0"/>
              <a:t>nd</a:t>
            </a:r>
            <a:r>
              <a:rPr lang="en-US" sz="1300" dirty="0" smtClean="0"/>
              <a:t>  report</a:t>
            </a:r>
            <a:endParaRPr lang="en-US" sz="1300" dirty="0"/>
          </a:p>
        </p:txBody>
      </p:sp>
      <p:sp>
        <p:nvSpPr>
          <p:cNvPr id="2" name="Oval 1"/>
          <p:cNvSpPr/>
          <p:nvPr/>
        </p:nvSpPr>
        <p:spPr>
          <a:xfrm>
            <a:off x="3309066" y="391812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HLPF</a:t>
            </a:r>
            <a:endParaRPr lang="en-US" dirty="0"/>
          </a:p>
        </p:txBody>
      </p:sp>
      <p:sp>
        <p:nvSpPr>
          <p:cNvPr id="35" name="Oval 34"/>
          <p:cNvSpPr/>
          <p:nvPr/>
        </p:nvSpPr>
        <p:spPr>
          <a:xfrm>
            <a:off x="4432541" y="393442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HLPF</a:t>
            </a:r>
          </a:p>
          <a:p>
            <a:pPr algn="ctr"/>
            <a:r>
              <a:rPr lang="en-US" dirty="0" smtClean="0"/>
              <a:t>1st</a:t>
            </a:r>
            <a:endParaRPr lang="en-US" dirty="0"/>
          </a:p>
        </p:txBody>
      </p:sp>
      <p:sp>
        <p:nvSpPr>
          <p:cNvPr id="7" name="Rectangle 6"/>
          <p:cNvSpPr/>
          <p:nvPr/>
        </p:nvSpPr>
        <p:spPr>
          <a:xfrm>
            <a:off x="2099744" y="81072"/>
            <a:ext cx="6053122" cy="584775"/>
          </a:xfrm>
          <a:prstGeom prst="rect">
            <a:avLst/>
          </a:prstGeom>
        </p:spPr>
        <p:txBody>
          <a:bodyPr wrap="square">
            <a:spAutoFit/>
          </a:bodyPr>
          <a:lstStyle/>
          <a:p>
            <a:r>
              <a:rPr lang="en-US" sz="3200" b="1" dirty="0">
                <a:solidFill>
                  <a:schemeClr val="tx2">
                    <a:lumMod val="50000"/>
                  </a:schemeClr>
                </a:solidFill>
                <a:latin typeface="+mj-lt"/>
                <a:ea typeface="+mj-ea"/>
                <a:cs typeface="+mj-cs"/>
              </a:rPr>
              <a:t>A possible Timeline</a:t>
            </a:r>
          </a:p>
        </p:txBody>
      </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430" y="4719638"/>
            <a:ext cx="6477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8" name="Straight Connector 47"/>
          <p:cNvCxnSpPr/>
          <p:nvPr/>
        </p:nvCxnSpPr>
        <p:spPr>
          <a:xfrm>
            <a:off x="3943304" y="1883351"/>
            <a:ext cx="3522" cy="1564928"/>
          </a:xfrm>
          <a:prstGeom prst="line">
            <a:avLst/>
          </a:prstGeom>
          <a:ln w="76200">
            <a:solidFill>
              <a:srgbClr val="00267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3" idx="0"/>
            <a:endCxn id="29" idx="0"/>
          </p:cNvCxnSpPr>
          <p:nvPr/>
        </p:nvCxnSpPr>
        <p:spPr>
          <a:xfrm flipH="1">
            <a:off x="2036108" y="3573016"/>
            <a:ext cx="6890" cy="751158"/>
          </a:xfrm>
          <a:prstGeom prst="line">
            <a:avLst/>
          </a:prstGeom>
          <a:ln w="76200">
            <a:solidFill>
              <a:srgbClr val="00267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05984" y="3436883"/>
            <a:ext cx="3522" cy="1564928"/>
          </a:xfrm>
          <a:prstGeom prst="line">
            <a:avLst/>
          </a:prstGeom>
          <a:ln w="76200">
            <a:solidFill>
              <a:srgbClr val="00267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813743" y="3482395"/>
            <a:ext cx="0" cy="413786"/>
          </a:xfrm>
          <a:prstGeom prst="line">
            <a:avLst/>
          </a:prstGeom>
          <a:ln w="76200">
            <a:solidFill>
              <a:srgbClr val="00267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89741" y="3528562"/>
            <a:ext cx="0" cy="413786"/>
          </a:xfrm>
          <a:prstGeom prst="line">
            <a:avLst/>
          </a:prstGeom>
          <a:ln w="76200">
            <a:solidFill>
              <a:srgbClr val="00267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605828" y="3016123"/>
            <a:ext cx="0" cy="413786"/>
          </a:xfrm>
          <a:prstGeom prst="line">
            <a:avLst/>
          </a:prstGeom>
          <a:ln w="76200">
            <a:solidFill>
              <a:srgbClr val="00267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589782" y="3412665"/>
            <a:ext cx="27107" cy="2226135"/>
          </a:xfrm>
          <a:prstGeom prst="line">
            <a:avLst/>
          </a:prstGeom>
          <a:ln w="76200">
            <a:solidFill>
              <a:srgbClr val="00267F"/>
            </a:solidFill>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1766848" y="5617946"/>
            <a:ext cx="1542218" cy="756084"/>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SD Finance established</a:t>
            </a:r>
            <a:endParaRPr lang="en-US" b="1" dirty="0"/>
          </a:p>
        </p:txBody>
      </p:sp>
      <p:sp>
        <p:nvSpPr>
          <p:cNvPr id="29" name="Rounded Rectangle 28"/>
          <p:cNvSpPr/>
          <p:nvPr/>
        </p:nvSpPr>
        <p:spPr>
          <a:xfrm>
            <a:off x="1264999" y="4324174"/>
            <a:ext cx="1542218" cy="756084"/>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OWG established</a:t>
            </a:r>
            <a:endParaRPr lang="en-US" b="1" dirty="0"/>
          </a:p>
        </p:txBody>
      </p:sp>
    </p:spTree>
    <p:extLst>
      <p:ext uri="{BB962C8B-B14F-4D97-AF65-F5344CB8AC3E}">
        <p14:creationId xmlns:p14="http://schemas.microsoft.com/office/powerpoint/2010/main" val="268142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lvl="0"/>
            <a:r>
              <a:rPr lang="en-US" sz="3200" b="1" dirty="0" smtClean="0"/>
              <a:t/>
            </a:r>
            <a:br>
              <a:rPr lang="en-US" sz="3200" b="1" dirty="0" smtClean="0"/>
            </a:br>
            <a:r>
              <a:rPr lang="en-US" sz="3500" b="1" dirty="0">
                <a:solidFill>
                  <a:schemeClr val="tx2">
                    <a:lumMod val="50000"/>
                  </a:schemeClr>
                </a:solidFill>
              </a:rPr>
              <a:t>We listened, now what?</a:t>
            </a:r>
            <a:br>
              <a:rPr lang="en-US" sz="3500" b="1" dirty="0">
                <a:solidFill>
                  <a:schemeClr val="tx2">
                    <a:lumMod val="50000"/>
                  </a:schemeClr>
                </a:solidFill>
              </a:rPr>
            </a:br>
            <a:r>
              <a:rPr lang="en-GB" sz="3200" b="1" dirty="0">
                <a:solidFill>
                  <a:schemeClr val="tx2">
                    <a:lumMod val="60000"/>
                    <a:lumOff val="40000"/>
                  </a:schemeClr>
                </a:solidFill>
              </a:rPr>
              <a:t/>
            </a:r>
            <a:br>
              <a:rPr lang="en-GB" sz="3200" b="1" dirty="0">
                <a:solidFill>
                  <a:schemeClr val="tx2">
                    <a:lumMod val="60000"/>
                    <a:lumOff val="40000"/>
                  </a:schemeClr>
                </a:solidFill>
              </a:rPr>
            </a:br>
            <a:endParaRPr lang="en-GB" sz="3200"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lvl="0"/>
            <a:r>
              <a:rPr lang="en-GB" sz="2800" dirty="0"/>
              <a:t>Moving to further engagement with Member States and non-state actors</a:t>
            </a:r>
          </a:p>
          <a:p>
            <a:pPr lvl="0"/>
            <a:r>
              <a:rPr lang="en-GB" sz="2800" dirty="0"/>
              <a:t>Means of implementation will be a central issue</a:t>
            </a:r>
          </a:p>
          <a:p>
            <a:pPr lvl="0"/>
            <a:r>
              <a:rPr lang="en-GB" sz="2800" dirty="0"/>
              <a:t>UNCTs </a:t>
            </a:r>
            <a:r>
              <a:rPr lang="en-GB" sz="2800" dirty="0" smtClean="0"/>
              <a:t>expand </a:t>
            </a:r>
            <a:r>
              <a:rPr lang="en-GB" sz="2800" dirty="0"/>
              <a:t>support and advice to Member States at the level of capitals </a:t>
            </a:r>
          </a:p>
          <a:p>
            <a:pPr lvl="0"/>
            <a:r>
              <a:rPr lang="en-GB" sz="2800" dirty="0"/>
              <a:t>Continued coherence in UN’s work</a:t>
            </a:r>
          </a:p>
          <a:p>
            <a:pPr lvl="0"/>
            <a:r>
              <a:rPr lang="en-GB" sz="2800" dirty="0"/>
              <a:t>The need for the UN to get ready and “fit for purpose” to support delivering a more holistic and comprehensive agenda</a:t>
            </a:r>
          </a:p>
          <a:p>
            <a:endParaRPr lang="en-GB"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430" y="4719638"/>
            <a:ext cx="6477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463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1353793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2">
                    <a:lumMod val="50000"/>
                  </a:schemeClr>
                </a:solidFill>
              </a:rPr>
              <a:t>A turning point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0661121"/>
              </p:ext>
            </p:extLst>
          </p:nvPr>
        </p:nvGraphicFramePr>
        <p:xfrm>
          <a:off x="457200" y="1295400"/>
          <a:ext cx="8229600" cy="4178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5075387"/>
            <a:ext cx="6477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108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381000"/>
            <a:ext cx="8229600" cy="1139825"/>
          </a:xfrm>
        </p:spPr>
        <p:txBody>
          <a:bodyPr>
            <a:normAutofit/>
          </a:bodyPr>
          <a:lstStyle/>
          <a:p>
            <a:pPr eaLnBrk="1" hangingPunct="1"/>
            <a:r>
              <a:rPr lang="es-MX" altLang="en-US" sz="3200" b="1" dirty="0" smtClean="0">
                <a:solidFill>
                  <a:schemeClr val="tx2">
                    <a:lumMod val="50000"/>
                  </a:schemeClr>
                </a:solidFill>
              </a:rPr>
              <a:t>5 </a:t>
            </a:r>
            <a:r>
              <a:rPr lang="es-MX" altLang="en-US" sz="3200" b="1" dirty="0">
                <a:solidFill>
                  <a:schemeClr val="tx2">
                    <a:lumMod val="50000"/>
                  </a:schemeClr>
                </a:solidFill>
              </a:rPr>
              <a:t>UN </a:t>
            </a:r>
            <a:r>
              <a:rPr lang="es-MX" altLang="en-US" sz="3200" b="1" dirty="0" err="1">
                <a:solidFill>
                  <a:schemeClr val="tx2">
                    <a:lumMod val="50000"/>
                  </a:schemeClr>
                </a:solidFill>
              </a:rPr>
              <a:t>commissioned</a:t>
            </a:r>
            <a:r>
              <a:rPr lang="es-MX" altLang="en-US" sz="3200" b="1" dirty="0">
                <a:solidFill>
                  <a:schemeClr val="tx2">
                    <a:lumMod val="50000"/>
                  </a:schemeClr>
                </a:solidFill>
              </a:rPr>
              <a:t> </a:t>
            </a:r>
            <a:r>
              <a:rPr lang="es-MX" altLang="en-US" sz="3200" b="1" dirty="0" err="1">
                <a:solidFill>
                  <a:schemeClr val="tx2">
                    <a:lumMod val="50000"/>
                  </a:schemeClr>
                </a:solidFill>
              </a:rPr>
              <a:t>reports</a:t>
            </a:r>
            <a:endParaRPr lang="en-US" altLang="en-US" sz="3200" b="1" dirty="0">
              <a:solidFill>
                <a:schemeClr val="tx2">
                  <a:lumMod val="50000"/>
                </a:schemeClr>
              </a:solidFill>
            </a:endParaRPr>
          </a:p>
        </p:txBody>
      </p:sp>
      <p:sp>
        <p:nvSpPr>
          <p:cNvPr id="5123" name="Rectangle 3"/>
          <p:cNvSpPr>
            <a:spLocks noGrp="1" noChangeArrowheads="1"/>
          </p:cNvSpPr>
          <p:nvPr>
            <p:ph type="body" idx="1"/>
          </p:nvPr>
        </p:nvSpPr>
        <p:spPr>
          <a:xfrm>
            <a:off x="533400" y="1219200"/>
            <a:ext cx="8458200" cy="4835525"/>
          </a:xfrm>
        </p:spPr>
        <p:txBody>
          <a:bodyPr/>
          <a:lstStyle/>
          <a:p>
            <a:pPr marL="571500" indent="-571500" eaLnBrk="1" hangingPunct="1">
              <a:lnSpc>
                <a:spcPct val="90000"/>
              </a:lnSpc>
              <a:buFont typeface="Wingdings" pitchFamily="2" charset="2"/>
              <a:buNone/>
              <a:defRPr/>
            </a:pPr>
            <a:endParaRPr lang="en-US" sz="1800" dirty="0" smtClean="0">
              <a:latin typeface="Palatino Linotype" pitchFamily="18" charset="0"/>
            </a:endParaRPr>
          </a:p>
          <a:p>
            <a:pPr marL="571500" indent="-571500" eaLnBrk="1" hangingPunct="1">
              <a:lnSpc>
                <a:spcPct val="90000"/>
              </a:lnSpc>
              <a:buFont typeface="Wingdings" pitchFamily="2" charset="2"/>
              <a:buNone/>
              <a:defRPr/>
            </a:pPr>
            <a:r>
              <a:rPr lang="en-US" sz="2200" dirty="0" smtClean="0"/>
              <a:t>They </a:t>
            </a:r>
            <a:r>
              <a:rPr lang="en-US" sz="2200" dirty="0"/>
              <a:t>are coherent and complementary. </a:t>
            </a:r>
            <a:endParaRPr lang="en-US" sz="2200" dirty="0" smtClean="0"/>
          </a:p>
          <a:p>
            <a:pPr marL="571500" indent="-571500" eaLnBrk="1" hangingPunct="1">
              <a:lnSpc>
                <a:spcPct val="90000"/>
              </a:lnSpc>
              <a:buFont typeface="Wingdings" pitchFamily="2" charset="2"/>
              <a:buNone/>
              <a:defRPr/>
            </a:pPr>
            <a:r>
              <a:rPr lang="en-US" sz="2200" dirty="0" smtClean="0"/>
              <a:t>They </a:t>
            </a:r>
            <a:r>
              <a:rPr lang="en-US" sz="2200" dirty="0"/>
              <a:t>reflect a high degree of convergence on key issues such as:</a:t>
            </a:r>
          </a:p>
          <a:p>
            <a:pPr marL="571500" indent="-571500" eaLnBrk="1" hangingPunct="1">
              <a:lnSpc>
                <a:spcPct val="90000"/>
              </a:lnSpc>
              <a:buFont typeface="Wingdings" pitchFamily="2" charset="2"/>
              <a:buNone/>
              <a:defRPr/>
            </a:pPr>
            <a:endParaRPr lang="en-US" sz="2200" dirty="0" smtClean="0"/>
          </a:p>
          <a:p>
            <a:pPr marL="571500" indent="-571500" eaLnBrk="1" hangingPunct="1">
              <a:lnSpc>
                <a:spcPct val="90000"/>
              </a:lnSpc>
              <a:buFont typeface="Wingdings" pitchFamily="2" charset="2"/>
              <a:buAutoNum type="arabicParenR"/>
              <a:defRPr/>
            </a:pPr>
            <a:r>
              <a:rPr lang="en-US" sz="2200" dirty="0" smtClean="0">
                <a:solidFill>
                  <a:schemeClr val="hlink"/>
                </a:solidFill>
              </a:rPr>
              <a:t>Complete </a:t>
            </a:r>
            <a:r>
              <a:rPr lang="en-US" sz="2200" dirty="0" smtClean="0"/>
              <a:t>the unfinished job of the MDGs</a:t>
            </a:r>
          </a:p>
          <a:p>
            <a:pPr marL="571500" indent="-571500" eaLnBrk="1" hangingPunct="1">
              <a:lnSpc>
                <a:spcPct val="90000"/>
              </a:lnSpc>
              <a:buFont typeface="Wingdings" pitchFamily="2" charset="2"/>
              <a:buAutoNum type="arabicParenR"/>
              <a:defRPr/>
            </a:pPr>
            <a:r>
              <a:rPr lang="en-US" sz="2200" dirty="0" smtClean="0">
                <a:solidFill>
                  <a:schemeClr val="hlink"/>
                </a:solidFill>
              </a:rPr>
              <a:t>Universality </a:t>
            </a:r>
            <a:r>
              <a:rPr lang="en-US" sz="2200" dirty="0" smtClean="0"/>
              <a:t>of the post/2015 agenda with one set of goals</a:t>
            </a:r>
          </a:p>
          <a:p>
            <a:pPr marL="571500" indent="-571500" eaLnBrk="1" hangingPunct="1">
              <a:lnSpc>
                <a:spcPct val="90000"/>
              </a:lnSpc>
              <a:buFont typeface="Wingdings" pitchFamily="2" charset="2"/>
              <a:buAutoNum type="arabicParenR"/>
              <a:defRPr/>
            </a:pPr>
            <a:r>
              <a:rPr lang="en-US" sz="2200" dirty="0" smtClean="0">
                <a:solidFill>
                  <a:schemeClr val="hlink"/>
                </a:solidFill>
              </a:rPr>
              <a:t>Ending poverty</a:t>
            </a:r>
            <a:r>
              <a:rPr lang="en-US" sz="2200" dirty="0"/>
              <a:t> </a:t>
            </a:r>
            <a:r>
              <a:rPr lang="en-US" sz="2200" dirty="0" smtClean="0"/>
              <a:t>in the context of sustainable development</a:t>
            </a:r>
          </a:p>
          <a:p>
            <a:pPr marL="571500" indent="-571500" eaLnBrk="1" hangingPunct="1">
              <a:lnSpc>
                <a:spcPct val="90000"/>
              </a:lnSpc>
              <a:buFont typeface="Wingdings" pitchFamily="2" charset="2"/>
              <a:buAutoNum type="arabicParenR"/>
              <a:defRPr/>
            </a:pPr>
            <a:r>
              <a:rPr lang="es-MX" sz="2200" dirty="0">
                <a:solidFill>
                  <a:schemeClr val="hlink"/>
                </a:solidFill>
              </a:rPr>
              <a:t>Institutions</a:t>
            </a:r>
            <a:r>
              <a:rPr lang="es-MX" sz="2200" dirty="0" smtClean="0"/>
              <a:t>, good governance, peace and security</a:t>
            </a:r>
            <a:endParaRPr lang="en-US" sz="2200" dirty="0"/>
          </a:p>
          <a:p>
            <a:pPr marL="571500" indent="-571500" eaLnBrk="1" hangingPunct="1">
              <a:lnSpc>
                <a:spcPct val="90000"/>
              </a:lnSpc>
              <a:buFont typeface="Wingdings" pitchFamily="2" charset="2"/>
              <a:buAutoNum type="arabicParenR"/>
              <a:defRPr/>
            </a:pPr>
            <a:r>
              <a:rPr lang="en-US" sz="2200" dirty="0" smtClean="0">
                <a:solidFill>
                  <a:schemeClr val="hlink"/>
                </a:solidFill>
              </a:rPr>
              <a:t>Addressing </a:t>
            </a:r>
            <a:r>
              <a:rPr lang="en-US" sz="2200" dirty="0"/>
              <a:t>inequalities </a:t>
            </a:r>
          </a:p>
          <a:p>
            <a:pPr marL="571500" indent="-571500" eaLnBrk="1" hangingPunct="1">
              <a:lnSpc>
                <a:spcPct val="90000"/>
              </a:lnSpc>
              <a:buFont typeface="Wingdings" pitchFamily="2" charset="2"/>
              <a:buAutoNum type="arabicParenR"/>
              <a:defRPr/>
            </a:pPr>
            <a:r>
              <a:rPr lang="en-US" sz="2200" dirty="0" smtClean="0">
                <a:solidFill>
                  <a:schemeClr val="hlink"/>
                </a:solidFill>
              </a:rPr>
              <a:t>Positioning </a:t>
            </a:r>
            <a:r>
              <a:rPr lang="en-US" sz="2200" dirty="0"/>
              <a:t>of women’s empowerment and gender issues</a:t>
            </a:r>
          </a:p>
          <a:p>
            <a:pPr marL="571500" indent="-571500" eaLnBrk="1" hangingPunct="1">
              <a:lnSpc>
                <a:spcPct val="90000"/>
              </a:lnSpc>
              <a:buFont typeface="Wingdings" pitchFamily="2" charset="2"/>
              <a:buAutoNum type="arabicParenR"/>
              <a:defRPr/>
            </a:pPr>
            <a:r>
              <a:rPr lang="en-US" sz="2200" dirty="0" smtClean="0">
                <a:solidFill>
                  <a:schemeClr val="hlink"/>
                </a:solidFill>
              </a:rPr>
              <a:t>Environmental </a:t>
            </a:r>
            <a:r>
              <a:rPr lang="en-US" sz="2200" dirty="0" smtClean="0"/>
              <a:t>sustainability with climate change as a priority</a:t>
            </a:r>
          </a:p>
          <a:p>
            <a:pPr marL="571500" indent="-571500" eaLnBrk="1" hangingPunct="1">
              <a:lnSpc>
                <a:spcPct val="90000"/>
              </a:lnSpc>
              <a:buFont typeface="Wingdings" pitchFamily="2" charset="2"/>
              <a:buNone/>
              <a:defRPr/>
            </a:pPr>
            <a:endParaRPr lang="en-US" sz="2000" dirty="0" smtClean="0">
              <a:latin typeface="Palatino Linotype" pitchFamily="18" charset="0"/>
            </a:endParaRPr>
          </a:p>
        </p:txBody>
      </p:sp>
      <p:sp>
        <p:nvSpPr>
          <p:cNvPr id="2" name="Slide Number Placeholder 1"/>
          <p:cNvSpPr>
            <a:spLocks noGrp="1"/>
          </p:cNvSpPr>
          <p:nvPr>
            <p:ph type="sldNum" sz="quarter" idx="12"/>
          </p:nvPr>
        </p:nvSpPr>
        <p:spPr/>
        <p:txBody>
          <a:bodyPr/>
          <a:lstStyle/>
          <a:p>
            <a:pPr>
              <a:defRPr/>
            </a:pPr>
            <a:fld id="{AD5D3AF2-3831-4F28-B3E3-AD1E0C695A74}" type="slidenum">
              <a:rPr lang="en-US" altLang="en-US" smtClean="0"/>
              <a:pPr>
                <a:defRPr/>
              </a:pPr>
              <a:t>3</a:t>
            </a:fld>
            <a:endParaRPr lang="en-US" alt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430" y="4719638"/>
            <a:ext cx="6477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467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560560" y="1015999"/>
            <a:ext cx="6153150" cy="5257800"/>
            <a:chOff x="1609725" y="1524000"/>
            <a:chExt cx="6153150" cy="5257800"/>
          </a:xfrm>
        </p:grpSpPr>
        <p:sp>
          <p:nvSpPr>
            <p:cNvPr id="19" name="Rectangle 18"/>
            <p:cNvSpPr/>
            <p:nvPr/>
          </p:nvSpPr>
          <p:spPr bwMode="auto">
            <a:xfrm>
              <a:off x="1685926" y="4191000"/>
              <a:ext cx="2043112" cy="2590800"/>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1600" b="1" dirty="0">
                  <a:solidFill>
                    <a:prstClr val="black"/>
                  </a:solidFill>
                </a:rPr>
                <a:t>1. </a:t>
              </a:r>
              <a:r>
                <a:rPr lang="en-US" sz="1600" b="1" dirty="0" smtClean="0">
                  <a:solidFill>
                    <a:prstClr val="black"/>
                  </a:solidFill>
                </a:rPr>
                <a:t>88 </a:t>
              </a:r>
              <a:r>
                <a:rPr lang="en-US" b="1" dirty="0" smtClean="0">
                  <a:solidFill>
                    <a:prstClr val="black"/>
                  </a:solidFill>
                </a:rPr>
                <a:t>National </a:t>
              </a:r>
              <a:r>
                <a:rPr lang="en-US" b="1" dirty="0">
                  <a:solidFill>
                    <a:prstClr val="black"/>
                  </a:solidFill>
                </a:rPr>
                <a:t>consultations</a:t>
              </a:r>
              <a:r>
                <a:rPr lang="en-US" sz="1600" b="1" dirty="0">
                  <a:solidFill>
                    <a:prstClr val="black"/>
                  </a:solidFill>
                </a:rPr>
                <a:t>:</a:t>
              </a:r>
            </a:p>
            <a:p>
              <a:r>
                <a:rPr lang="en-US" sz="1600" dirty="0">
                  <a:solidFill>
                    <a:prstClr val="black"/>
                  </a:solidFill>
                </a:rPr>
                <a:t>Lead by the UN Resident Coordinators and building on on-going consultations</a:t>
              </a:r>
              <a:r>
                <a:rPr lang="en-US" sz="1600" dirty="0" smtClean="0">
                  <a:solidFill>
                    <a:prstClr val="black"/>
                  </a:solidFill>
                </a:rPr>
                <a:t>,</a:t>
              </a:r>
              <a:endParaRPr lang="en-US" sz="1600" dirty="0">
                <a:solidFill>
                  <a:prstClr val="black"/>
                </a:solidFill>
              </a:endParaRPr>
            </a:p>
          </p:txBody>
        </p:sp>
        <p:sp>
          <p:nvSpPr>
            <p:cNvPr id="20" name="Rectangle 19"/>
            <p:cNvSpPr/>
            <p:nvPr/>
          </p:nvSpPr>
          <p:spPr bwMode="auto">
            <a:xfrm>
              <a:off x="3729037" y="4191000"/>
              <a:ext cx="1905000" cy="2590800"/>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600" b="1" dirty="0">
                  <a:solidFill>
                    <a:prstClr val="black"/>
                  </a:solidFill>
                </a:rPr>
                <a:t>2. </a:t>
              </a:r>
              <a:r>
                <a:rPr lang="en-GB" sz="1600" b="1" dirty="0" smtClean="0">
                  <a:solidFill>
                    <a:prstClr val="black"/>
                  </a:solidFill>
                </a:rPr>
                <a:t>11 </a:t>
              </a:r>
              <a:r>
                <a:rPr lang="en-GB" b="1" dirty="0" smtClean="0">
                  <a:solidFill>
                    <a:prstClr val="black"/>
                  </a:solidFill>
                </a:rPr>
                <a:t>Thematic </a:t>
              </a:r>
              <a:r>
                <a:rPr lang="en-GB" b="1" dirty="0">
                  <a:solidFill>
                    <a:prstClr val="black"/>
                  </a:solidFill>
                </a:rPr>
                <a:t>consultations</a:t>
              </a:r>
              <a:r>
                <a:rPr lang="en-GB" sz="1600" b="1" dirty="0">
                  <a:solidFill>
                    <a:prstClr val="black"/>
                  </a:solidFill>
                </a:rPr>
                <a:t>:</a:t>
              </a:r>
            </a:p>
            <a:p>
              <a:pPr>
                <a:defRPr/>
              </a:pPr>
              <a:r>
                <a:rPr lang="en-GB" sz="1600" dirty="0">
                  <a:solidFill>
                    <a:prstClr val="black"/>
                  </a:solidFill>
                </a:rPr>
                <a:t>with academia, media, private sector, employers, trade unions, civil society, and decision makers on </a:t>
              </a:r>
              <a:r>
                <a:rPr lang="en-GB" sz="1600" dirty="0" smtClean="0">
                  <a:solidFill>
                    <a:prstClr val="black"/>
                  </a:solidFill>
                </a:rPr>
                <a:t>themes such as inequalities, health, and energy </a:t>
              </a:r>
              <a:endParaRPr lang="en-US" sz="1600" dirty="0">
                <a:solidFill>
                  <a:prstClr val="black"/>
                </a:solidFill>
              </a:endParaRPr>
            </a:p>
          </p:txBody>
        </p:sp>
        <p:sp>
          <p:nvSpPr>
            <p:cNvPr id="21" name="Rectangle 20"/>
            <p:cNvSpPr/>
            <p:nvPr/>
          </p:nvSpPr>
          <p:spPr bwMode="auto">
            <a:xfrm>
              <a:off x="5634037" y="4191000"/>
              <a:ext cx="1981200" cy="2590800"/>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b="1" dirty="0">
                  <a:solidFill>
                    <a:prstClr val="black"/>
                  </a:solidFill>
                </a:rPr>
                <a:t>3. </a:t>
              </a:r>
              <a:r>
                <a:rPr lang="en-US" b="1" dirty="0">
                  <a:solidFill>
                    <a:prstClr val="black"/>
                  </a:solidFill>
                </a:rPr>
                <a:t>Global Outreach</a:t>
              </a:r>
              <a:r>
                <a:rPr lang="en-US" sz="1600" b="1" dirty="0">
                  <a:solidFill>
                    <a:prstClr val="black"/>
                  </a:solidFill>
                </a:rPr>
                <a:t>:</a:t>
              </a:r>
            </a:p>
            <a:p>
              <a:pPr>
                <a:defRPr/>
              </a:pPr>
              <a:r>
                <a:rPr lang="en-US" sz="1600" dirty="0" smtClean="0">
                  <a:solidFill>
                    <a:prstClr val="black"/>
                  </a:solidFill>
                </a:rPr>
                <a:t>MY </a:t>
              </a:r>
              <a:r>
                <a:rPr lang="en-US" sz="1600" dirty="0">
                  <a:solidFill>
                    <a:prstClr val="black"/>
                  </a:solidFill>
                </a:rPr>
                <a:t>W</a:t>
              </a:r>
              <a:r>
                <a:rPr lang="en-US" sz="1600" dirty="0" smtClean="0">
                  <a:solidFill>
                    <a:prstClr val="black"/>
                  </a:solidFill>
                </a:rPr>
                <a:t>orld Survey (on-line and off line)</a:t>
              </a:r>
            </a:p>
            <a:p>
              <a:pPr>
                <a:defRPr/>
              </a:pPr>
              <a:r>
                <a:rPr lang="en-US" sz="1600" dirty="0" smtClean="0">
                  <a:solidFill>
                    <a:prstClr val="black"/>
                  </a:solidFill>
                  <a:hlinkClick r:id="rId3"/>
                </a:rPr>
                <a:t>worldwewant2015.org</a:t>
              </a:r>
              <a:r>
                <a:rPr lang="en-US" sz="1600" dirty="0" smtClean="0">
                  <a:solidFill>
                    <a:prstClr val="black"/>
                  </a:solidFill>
                </a:rPr>
                <a:t> web platform</a:t>
              </a:r>
              <a:endParaRPr lang="en-US" sz="1600" b="1" dirty="0">
                <a:solidFill>
                  <a:prstClr val="black"/>
                </a:solidFill>
              </a:endParaRPr>
            </a:p>
          </p:txBody>
        </p:sp>
        <p:sp>
          <p:nvSpPr>
            <p:cNvPr id="22" name="Isosceles Triangle 21"/>
            <p:cNvSpPr/>
            <p:nvPr/>
          </p:nvSpPr>
          <p:spPr bwMode="auto">
            <a:xfrm>
              <a:off x="1609725" y="1524000"/>
              <a:ext cx="6153150" cy="863023"/>
            </a:xfrm>
            <a:prstGeom prst="triangle">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rPr>
                <a:t>Post-2015 </a:t>
              </a:r>
            </a:p>
            <a:p>
              <a:pPr algn="ctr">
                <a:defRPr/>
              </a:pPr>
              <a:r>
                <a:rPr lang="en-US" b="1" dirty="0">
                  <a:solidFill>
                    <a:prstClr val="white"/>
                  </a:solidFill>
                </a:rPr>
                <a:t>development agenda</a:t>
              </a:r>
            </a:p>
            <a:p>
              <a:pPr algn="ctr">
                <a:defRPr/>
              </a:pPr>
              <a:endParaRPr lang="en-US" b="1" dirty="0">
                <a:solidFill>
                  <a:prstClr val="white"/>
                </a:solidFill>
              </a:endParaRPr>
            </a:p>
          </p:txBody>
        </p:sp>
        <p:sp>
          <p:nvSpPr>
            <p:cNvPr id="23" name="Rectangle 22"/>
            <p:cNvSpPr/>
            <p:nvPr/>
          </p:nvSpPr>
          <p:spPr bwMode="auto">
            <a:xfrm>
              <a:off x="1685925" y="2514600"/>
              <a:ext cx="5929312" cy="1066800"/>
            </a:xfrm>
            <a:prstGeom prst="rect">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 name="Rectangle 23"/>
            <p:cNvSpPr/>
            <p:nvPr/>
          </p:nvSpPr>
          <p:spPr>
            <a:xfrm>
              <a:off x="2509837" y="2514600"/>
              <a:ext cx="4572000" cy="1015663"/>
            </a:xfrm>
            <a:prstGeom prst="rect">
              <a:avLst/>
            </a:prstGeom>
          </p:spPr>
          <p:txBody>
            <a:bodyPr>
              <a:spAutoFit/>
            </a:bodyPr>
            <a:lstStyle/>
            <a:p>
              <a:pPr algn="ctr">
                <a:defRPr/>
              </a:pPr>
              <a:r>
                <a:rPr lang="en-US" sz="2000" b="1" dirty="0" smtClean="0">
                  <a:solidFill>
                    <a:prstClr val="white"/>
                  </a:solidFill>
                </a:rPr>
                <a:t>INCLUSIVENESS</a:t>
              </a:r>
              <a:endParaRPr lang="en-US" sz="2000" b="1" dirty="0">
                <a:solidFill>
                  <a:prstClr val="white"/>
                </a:solidFill>
              </a:endParaRPr>
            </a:p>
            <a:p>
              <a:pPr algn="ctr">
                <a:defRPr/>
              </a:pPr>
              <a:r>
                <a:rPr lang="en-US" sz="2000" b="1" dirty="0" smtClean="0">
                  <a:solidFill>
                    <a:prstClr val="white"/>
                  </a:solidFill>
                </a:rPr>
                <a:t>EQUITY</a:t>
              </a:r>
              <a:endParaRPr lang="en-US" sz="2000" b="1" dirty="0">
                <a:solidFill>
                  <a:prstClr val="white"/>
                </a:solidFill>
              </a:endParaRPr>
            </a:p>
            <a:p>
              <a:pPr algn="ctr">
                <a:defRPr/>
              </a:pPr>
              <a:r>
                <a:rPr lang="en-US" sz="2000" b="1" dirty="0" smtClean="0">
                  <a:solidFill>
                    <a:prstClr val="white"/>
                  </a:solidFill>
                </a:rPr>
                <a:t>SUSTAINABILITY</a:t>
              </a:r>
              <a:endParaRPr lang="en-US" sz="2000" b="1" dirty="0">
                <a:solidFill>
                  <a:prstClr val="white"/>
                </a:solidFill>
              </a:endParaRPr>
            </a:p>
          </p:txBody>
        </p:sp>
        <p:sp>
          <p:nvSpPr>
            <p:cNvPr id="25" name="Rectangle 24"/>
            <p:cNvSpPr/>
            <p:nvPr/>
          </p:nvSpPr>
          <p:spPr>
            <a:xfrm>
              <a:off x="1685925" y="3708399"/>
              <a:ext cx="5929312" cy="482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UNDG Initiative </a:t>
              </a:r>
              <a:r>
                <a:rPr lang="en-US" b="1" dirty="0" smtClean="0">
                  <a:solidFill>
                    <a:prstClr val="white"/>
                  </a:solidFill>
                </a:rPr>
                <a:t>- 3 </a:t>
              </a:r>
              <a:r>
                <a:rPr lang="en-US" b="1" dirty="0">
                  <a:solidFill>
                    <a:prstClr val="white"/>
                  </a:solidFill>
                </a:rPr>
                <a:t>pillars of </a:t>
              </a:r>
              <a:r>
                <a:rPr lang="en-US" b="1" dirty="0" smtClean="0">
                  <a:solidFill>
                    <a:prstClr val="white"/>
                  </a:solidFill>
                </a:rPr>
                <a:t>work – 1.3 million participants</a:t>
              </a:r>
              <a:endParaRPr lang="en-US" b="1" dirty="0">
                <a:solidFill>
                  <a:prstClr val="white"/>
                </a:solidFill>
              </a:endParaRPr>
            </a:p>
          </p:txBody>
        </p:sp>
      </p:grpSp>
      <p:sp>
        <p:nvSpPr>
          <p:cNvPr id="29" name="Title 1"/>
          <p:cNvSpPr txBox="1">
            <a:spLocks/>
          </p:cNvSpPr>
          <p:nvPr/>
        </p:nvSpPr>
        <p:spPr>
          <a:xfrm>
            <a:off x="0" y="152399"/>
            <a:ext cx="9144000" cy="86359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3200" b="1" dirty="0">
                <a:solidFill>
                  <a:schemeClr val="tx2">
                    <a:lumMod val="50000"/>
                  </a:schemeClr>
                </a:solidFill>
              </a:rPr>
              <a:t>UNDG: open and inclusive consultations </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3430" y="4719638"/>
            <a:ext cx="6477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1000" y="457200"/>
            <a:ext cx="8616950" cy="5943600"/>
          </a:xfrm>
        </p:spPr>
        <p:txBody>
          <a:bodyPr>
            <a:normAutofit/>
          </a:bodyPr>
          <a:lstStyle/>
          <a:p>
            <a:pPr marL="0" indent="0" algn="ctr">
              <a:spcBef>
                <a:spcPct val="0"/>
              </a:spcBef>
              <a:buNone/>
            </a:pPr>
            <a:r>
              <a:rPr lang="en-US" sz="3500" b="1" dirty="0">
                <a:solidFill>
                  <a:schemeClr val="tx2">
                    <a:lumMod val="50000"/>
                  </a:schemeClr>
                </a:solidFill>
                <a:latin typeface="+mj-lt"/>
                <a:ea typeface="+mj-ea"/>
                <a:cs typeface="+mj-cs"/>
              </a:rPr>
              <a:t>Messages from the </a:t>
            </a:r>
            <a:r>
              <a:rPr lang="en-US" sz="3500" b="1" dirty="0" smtClean="0">
                <a:solidFill>
                  <a:schemeClr val="tx2">
                    <a:lumMod val="50000"/>
                  </a:schemeClr>
                </a:solidFill>
                <a:latin typeface="+mj-lt"/>
                <a:ea typeface="+mj-ea"/>
                <a:cs typeface="+mj-cs"/>
              </a:rPr>
              <a:t>peoples of the UN</a:t>
            </a:r>
            <a:endParaRPr lang="en-US" sz="3500" b="1" dirty="0">
              <a:solidFill>
                <a:schemeClr val="tx2">
                  <a:lumMod val="50000"/>
                </a:schemeClr>
              </a:solidFill>
              <a:latin typeface="+mj-lt"/>
              <a:ea typeface="+mj-ea"/>
              <a:cs typeface="+mj-cs"/>
            </a:endParaRPr>
          </a:p>
          <a:p>
            <a:pPr marL="0" indent="0">
              <a:buNone/>
            </a:pPr>
            <a:endParaRPr lang="en-US" dirty="0"/>
          </a:p>
          <a:p>
            <a:r>
              <a:rPr lang="en-US" sz="2800" dirty="0" smtClean="0"/>
              <a:t>MDG </a:t>
            </a:r>
            <a:r>
              <a:rPr lang="en-US" sz="2800" dirty="0"/>
              <a:t>issues </a:t>
            </a:r>
            <a:r>
              <a:rPr lang="en-US" sz="2800" dirty="0" smtClean="0"/>
              <a:t>remain </a:t>
            </a:r>
            <a:r>
              <a:rPr lang="en-US" sz="2800" dirty="0"/>
              <a:t>the building blocks  of human </a:t>
            </a:r>
            <a:r>
              <a:rPr lang="en-US" sz="2800" dirty="0" smtClean="0"/>
              <a:t>development</a:t>
            </a:r>
            <a:endParaRPr lang="en-US" sz="2800" dirty="0"/>
          </a:p>
          <a:p>
            <a:r>
              <a:rPr lang="en-US" sz="2800" dirty="0"/>
              <a:t>Ideas about how to improve the </a:t>
            </a:r>
            <a:r>
              <a:rPr lang="en-US" sz="2800" dirty="0" smtClean="0"/>
              <a:t>MDGs</a:t>
            </a:r>
          </a:p>
          <a:p>
            <a:r>
              <a:rPr lang="en-US" sz="2800" dirty="0"/>
              <a:t>People are asking for an expanded agenda to address new and persistent </a:t>
            </a:r>
            <a:r>
              <a:rPr lang="en-US" sz="2800" dirty="0" smtClean="0"/>
              <a:t>challenges </a:t>
            </a:r>
          </a:p>
          <a:p>
            <a:pPr marL="0" indent="0">
              <a:buNone/>
            </a:pPr>
            <a:endParaRPr lang="en-US" sz="2800" dirty="0"/>
          </a:p>
          <a:p>
            <a:pPr marL="793750" indent="0">
              <a:buNone/>
            </a:pPr>
            <a:r>
              <a:rPr lang="en-US" sz="2600" dirty="0" smtClean="0"/>
              <a:t>Call for a unified and universal agenda </a:t>
            </a:r>
          </a:p>
          <a:p>
            <a:pPr marL="862013" indent="0">
              <a:buNone/>
            </a:pPr>
            <a:r>
              <a:rPr lang="en-US" sz="2600" dirty="0" smtClean="0"/>
              <a:t>centered on poverty eradication </a:t>
            </a:r>
            <a:endParaRPr lang="en-US" sz="2600" dirty="0"/>
          </a:p>
          <a:p>
            <a:pPr marL="0" indent="862013">
              <a:buNone/>
            </a:pPr>
            <a:r>
              <a:rPr lang="en-US" sz="2600" dirty="0" smtClean="0"/>
              <a:t>in the context of sustainable development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430" y="4719638"/>
            <a:ext cx="6477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560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3600" b="1" dirty="0">
                <a:solidFill>
                  <a:schemeClr val="tx2">
                    <a:lumMod val="50000"/>
                  </a:schemeClr>
                </a:solidFill>
              </a:rPr>
              <a:t>Global Partnership for Development: The Challenge We Face</a:t>
            </a:r>
            <a:r>
              <a:rPr lang="en-US" sz="3600" dirty="0"/>
              <a:t/>
            </a:r>
            <a:br>
              <a:rPr lang="en-US" sz="3600" dirty="0"/>
            </a:br>
            <a:endParaRPr lang="en-US" sz="3500" b="1" dirty="0">
              <a:solidFill>
                <a:schemeClr val="tx2">
                  <a:lumMod val="50000"/>
                </a:schemeClr>
              </a:solidFill>
            </a:endParaRPr>
          </a:p>
        </p:txBody>
      </p:sp>
      <p:sp>
        <p:nvSpPr>
          <p:cNvPr id="3" name="Content Placeholder 2"/>
          <p:cNvSpPr>
            <a:spLocks noGrp="1"/>
          </p:cNvSpPr>
          <p:nvPr>
            <p:ph idx="1"/>
          </p:nvPr>
        </p:nvSpPr>
        <p:spPr/>
        <p:txBody>
          <a:bodyPr/>
          <a:lstStyle/>
          <a:p>
            <a:r>
              <a:rPr lang="en-US" dirty="0" smtClean="0"/>
              <a:t>ODA declined and failed to reach the 0.7%</a:t>
            </a:r>
          </a:p>
          <a:p>
            <a:r>
              <a:rPr lang="en-US" dirty="0" smtClean="0"/>
              <a:t>Trade gap between countries continues to narrow</a:t>
            </a:r>
          </a:p>
          <a:p>
            <a:r>
              <a:rPr lang="en-US" dirty="0" smtClean="0"/>
              <a:t>HIPC and MDRI have reduced HIPC’s debt burden an average of 90%</a:t>
            </a:r>
          </a:p>
          <a:p>
            <a:r>
              <a:rPr lang="en-US" dirty="0" smtClean="0"/>
              <a:t>Medicines are not always available and/or affordable</a:t>
            </a:r>
          </a:p>
          <a:p>
            <a:r>
              <a:rPr lang="en-US" dirty="0" smtClean="0"/>
              <a:t>ICT use has grown in all regions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430" y="4719638"/>
            <a:ext cx="6477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645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solidFill>
                  <a:schemeClr val="tx2">
                    <a:lumMod val="50000"/>
                  </a:schemeClr>
                </a:solidFill>
              </a:rPr>
              <a:t>25th September – High Level Event</a:t>
            </a:r>
          </a:p>
        </p:txBody>
      </p:sp>
      <p:sp>
        <p:nvSpPr>
          <p:cNvPr id="3" name="Content Placeholder 2"/>
          <p:cNvSpPr>
            <a:spLocks noGrp="1"/>
          </p:cNvSpPr>
          <p:nvPr>
            <p:ph idx="1"/>
          </p:nvPr>
        </p:nvSpPr>
        <p:spPr/>
        <p:txBody>
          <a:bodyPr/>
          <a:lstStyle/>
          <a:p>
            <a:pPr marL="0" indent="0">
              <a:lnSpc>
                <a:spcPct val="80000"/>
              </a:lnSpc>
              <a:buNone/>
            </a:pPr>
            <a:r>
              <a:rPr lang="en-US" altLang="en-US" dirty="0"/>
              <a:t>Strong report from the SG combined with effective political leadership  from the Special Event and the Forum could provide decisive momentum for the process : </a:t>
            </a:r>
          </a:p>
          <a:p>
            <a:pPr>
              <a:lnSpc>
                <a:spcPct val="80000"/>
              </a:lnSpc>
              <a:buNone/>
            </a:pPr>
            <a:endParaRPr lang="en-US" altLang="en-US" dirty="0">
              <a:latin typeface="Palatino Linotype" pitchFamily="18" charset="0"/>
            </a:endParaRPr>
          </a:p>
          <a:p>
            <a:r>
              <a:rPr lang="en-US" dirty="0" smtClean="0"/>
              <a:t>Some initial substantive agreements</a:t>
            </a:r>
          </a:p>
          <a:p>
            <a:r>
              <a:rPr lang="en-US" dirty="0" smtClean="0"/>
              <a:t>A road map</a:t>
            </a:r>
          </a:p>
          <a:p>
            <a:r>
              <a:rPr lang="en-US" dirty="0" smtClean="0"/>
              <a:t>UN system support to the discussion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430" y="4719638"/>
            <a:ext cx="6477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02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228601"/>
            <a:ext cx="8229600" cy="990600"/>
          </a:xfrm>
        </p:spPr>
        <p:txBody>
          <a:bodyPr>
            <a:normAutofit fontScale="90000"/>
          </a:bodyPr>
          <a:lstStyle/>
          <a:p>
            <a:r>
              <a:rPr lang="es-MX" sz="3600" b="1" dirty="0" err="1" smtClean="0">
                <a:solidFill>
                  <a:schemeClr val="tx2">
                    <a:lumMod val="50000"/>
                  </a:schemeClr>
                </a:solidFill>
              </a:rPr>
              <a:t>Moving</a:t>
            </a:r>
            <a:r>
              <a:rPr lang="es-MX" sz="3600" b="1" dirty="0" smtClean="0">
                <a:solidFill>
                  <a:schemeClr val="tx2">
                    <a:lumMod val="50000"/>
                  </a:schemeClr>
                </a:solidFill>
              </a:rPr>
              <a:t> </a:t>
            </a:r>
            <a:r>
              <a:rPr lang="es-MX" sz="3600" b="1" dirty="0" err="1" smtClean="0">
                <a:solidFill>
                  <a:schemeClr val="tx2">
                    <a:lumMod val="50000"/>
                  </a:schemeClr>
                </a:solidFill>
              </a:rPr>
              <a:t>to</a:t>
            </a:r>
            <a:r>
              <a:rPr lang="es-MX" sz="3600" b="1" dirty="0" smtClean="0">
                <a:solidFill>
                  <a:schemeClr val="tx2">
                    <a:lumMod val="50000"/>
                  </a:schemeClr>
                </a:solidFill>
              </a:rPr>
              <a:t> </a:t>
            </a:r>
            <a:r>
              <a:rPr lang="es-MX" sz="3600" b="1" dirty="0" err="1">
                <a:solidFill>
                  <a:schemeClr val="tx2">
                    <a:lumMod val="50000"/>
                  </a:schemeClr>
                </a:solidFill>
              </a:rPr>
              <a:t>consensus</a:t>
            </a:r>
            <a:r>
              <a:rPr lang="es-MX" sz="3600" b="1" dirty="0">
                <a:solidFill>
                  <a:schemeClr val="tx2">
                    <a:lumMod val="50000"/>
                  </a:schemeClr>
                </a:solidFill>
              </a:rPr>
              <a:t> </a:t>
            </a:r>
            <a:r>
              <a:rPr lang="es-MX" sz="3600" b="1" dirty="0" err="1">
                <a:solidFill>
                  <a:schemeClr val="tx2">
                    <a:lumMod val="50000"/>
                  </a:schemeClr>
                </a:solidFill>
              </a:rPr>
              <a:t>building</a:t>
            </a:r>
            <a:r>
              <a:rPr lang="es-MX" sz="3600" b="1" dirty="0">
                <a:solidFill>
                  <a:schemeClr val="tx2">
                    <a:lumMod val="50000"/>
                  </a:schemeClr>
                </a:solidFill>
              </a:rPr>
              <a:t> in </a:t>
            </a:r>
            <a:r>
              <a:rPr lang="es-MX" sz="3600" b="1" dirty="0" err="1">
                <a:solidFill>
                  <a:schemeClr val="tx2">
                    <a:lumMod val="50000"/>
                  </a:schemeClr>
                </a:solidFill>
              </a:rPr>
              <a:t>the</a:t>
            </a:r>
            <a:r>
              <a:rPr lang="es-MX" sz="3600" b="1" dirty="0">
                <a:solidFill>
                  <a:schemeClr val="tx2">
                    <a:lumMod val="50000"/>
                  </a:schemeClr>
                </a:solidFill>
              </a:rPr>
              <a:t> </a:t>
            </a:r>
            <a:r>
              <a:rPr lang="es-MX" sz="3600" b="1" dirty="0" err="1">
                <a:solidFill>
                  <a:schemeClr val="tx2">
                    <a:lumMod val="50000"/>
                  </a:schemeClr>
                </a:solidFill>
              </a:rPr>
              <a:t>framework</a:t>
            </a:r>
            <a:r>
              <a:rPr lang="es-MX" sz="3600" b="1" dirty="0">
                <a:solidFill>
                  <a:schemeClr val="tx2">
                    <a:lumMod val="50000"/>
                  </a:schemeClr>
                </a:solidFill>
              </a:rPr>
              <a:t> of </a:t>
            </a:r>
            <a:r>
              <a:rPr lang="es-MX" sz="3600" b="1" dirty="0" err="1">
                <a:solidFill>
                  <a:schemeClr val="tx2">
                    <a:lumMod val="50000"/>
                  </a:schemeClr>
                </a:solidFill>
              </a:rPr>
              <a:t>intergovernmental</a:t>
            </a:r>
            <a:r>
              <a:rPr lang="es-MX" sz="3600" b="1" dirty="0">
                <a:solidFill>
                  <a:schemeClr val="tx2">
                    <a:lumMod val="50000"/>
                  </a:schemeClr>
                </a:solidFill>
              </a:rPr>
              <a:t> </a:t>
            </a:r>
            <a:r>
              <a:rPr lang="es-MX" sz="3600" b="1" dirty="0" err="1" smtClean="0">
                <a:solidFill>
                  <a:schemeClr val="tx2">
                    <a:lumMod val="50000"/>
                  </a:schemeClr>
                </a:solidFill>
              </a:rPr>
              <a:t>processes</a:t>
            </a:r>
            <a:endParaRPr lang="en-US" altLang="en-US" sz="3500" b="1" dirty="0">
              <a:solidFill>
                <a:schemeClr val="tx2">
                  <a:lumMod val="50000"/>
                </a:schemeClr>
              </a:solidFill>
            </a:endParaRPr>
          </a:p>
        </p:txBody>
      </p:sp>
      <p:sp>
        <p:nvSpPr>
          <p:cNvPr id="5123" name="Rectangle 3"/>
          <p:cNvSpPr>
            <a:spLocks noGrp="1" noChangeArrowheads="1"/>
          </p:cNvSpPr>
          <p:nvPr>
            <p:ph type="body" idx="1"/>
          </p:nvPr>
        </p:nvSpPr>
        <p:spPr>
          <a:xfrm>
            <a:off x="533400" y="1219200"/>
            <a:ext cx="8458200" cy="4835525"/>
          </a:xfrm>
        </p:spPr>
        <p:txBody>
          <a:bodyPr>
            <a:normAutofit/>
          </a:bodyPr>
          <a:lstStyle/>
          <a:p>
            <a:pPr marL="0" indent="0">
              <a:lnSpc>
                <a:spcPct val="90000"/>
              </a:lnSpc>
              <a:buNone/>
              <a:defRPr/>
            </a:pPr>
            <a:endParaRPr lang="es-MX" sz="2400" dirty="0" smtClean="0"/>
          </a:p>
          <a:p>
            <a:pPr marL="571500" indent="-571500">
              <a:lnSpc>
                <a:spcPct val="90000"/>
              </a:lnSpc>
              <a:buNone/>
              <a:defRPr/>
            </a:pPr>
            <a:endParaRPr lang="en-US" sz="2400" dirty="0"/>
          </a:p>
          <a:p>
            <a:pPr marL="571500" indent="-571500">
              <a:lnSpc>
                <a:spcPct val="90000"/>
              </a:lnSpc>
              <a:buFont typeface="Wingdings" pitchFamily="2" charset="2"/>
              <a:buAutoNum type="arabicParenR"/>
              <a:defRPr/>
            </a:pPr>
            <a:r>
              <a:rPr lang="en-US" sz="2400" dirty="0">
                <a:solidFill>
                  <a:schemeClr val="hlink"/>
                </a:solidFill>
              </a:rPr>
              <a:t>Member states </a:t>
            </a:r>
            <a:r>
              <a:rPr lang="en-US" sz="2400" dirty="0"/>
              <a:t>must have full ownership</a:t>
            </a:r>
          </a:p>
          <a:p>
            <a:pPr marL="571500" indent="-571500">
              <a:lnSpc>
                <a:spcPct val="90000"/>
              </a:lnSpc>
              <a:buFont typeface="Wingdings" pitchFamily="2" charset="2"/>
              <a:buAutoNum type="arabicParenR"/>
              <a:defRPr/>
            </a:pPr>
            <a:r>
              <a:rPr lang="en-US" sz="2400" dirty="0">
                <a:solidFill>
                  <a:schemeClr val="hlink"/>
                </a:solidFill>
              </a:rPr>
              <a:t>UN coordinated services </a:t>
            </a:r>
            <a:r>
              <a:rPr lang="en-US" sz="2400" dirty="0"/>
              <a:t>have to be fully in sync with the intergovernmental process </a:t>
            </a:r>
          </a:p>
          <a:p>
            <a:pPr marL="571500" indent="-571500">
              <a:lnSpc>
                <a:spcPct val="90000"/>
              </a:lnSpc>
              <a:buFont typeface="Wingdings" pitchFamily="2" charset="2"/>
              <a:buAutoNum type="arabicParenR"/>
              <a:defRPr/>
            </a:pPr>
            <a:r>
              <a:rPr lang="en-US" sz="2400" dirty="0">
                <a:solidFill>
                  <a:schemeClr val="hlink"/>
                </a:solidFill>
              </a:rPr>
              <a:t>UN task </a:t>
            </a:r>
            <a:r>
              <a:rPr lang="en-US" sz="2400" dirty="0"/>
              <a:t>is to inspire not to prescribe. Need to reinforce outreach and communications</a:t>
            </a:r>
          </a:p>
          <a:p>
            <a:pPr marL="571500" indent="-571500">
              <a:lnSpc>
                <a:spcPct val="90000"/>
              </a:lnSpc>
              <a:buFont typeface="Wingdings" pitchFamily="2" charset="2"/>
              <a:buAutoNum type="arabicParenR"/>
              <a:defRPr/>
            </a:pPr>
            <a:r>
              <a:rPr lang="es-MX" sz="2400" dirty="0" err="1">
                <a:solidFill>
                  <a:schemeClr val="hlink"/>
                </a:solidFill>
              </a:rPr>
              <a:t>Strengthen</a:t>
            </a:r>
            <a:r>
              <a:rPr lang="es-MX" sz="2400" dirty="0">
                <a:solidFill>
                  <a:schemeClr val="hlink"/>
                </a:solidFill>
              </a:rPr>
              <a:t> </a:t>
            </a:r>
            <a:r>
              <a:rPr lang="es-MX" sz="2400" dirty="0" err="1">
                <a:solidFill>
                  <a:schemeClr val="hlink"/>
                </a:solidFill>
              </a:rPr>
              <a:t>credibility</a:t>
            </a:r>
            <a:r>
              <a:rPr lang="es-MX" sz="2400" dirty="0">
                <a:solidFill>
                  <a:schemeClr val="hlink"/>
                </a:solidFill>
              </a:rPr>
              <a:t> </a:t>
            </a:r>
            <a:r>
              <a:rPr lang="es-MX" sz="2400" dirty="0"/>
              <a:t>of MDG </a:t>
            </a:r>
            <a:r>
              <a:rPr lang="es-MX" sz="2400" dirty="0" err="1"/>
              <a:t>acceleration</a:t>
            </a:r>
            <a:endParaRPr lang="es-MX" sz="2400" dirty="0"/>
          </a:p>
          <a:p>
            <a:pPr marL="571500" indent="-571500">
              <a:lnSpc>
                <a:spcPct val="90000"/>
              </a:lnSpc>
              <a:buFont typeface="Wingdings" pitchFamily="2" charset="2"/>
              <a:buAutoNum type="arabicParenR"/>
              <a:defRPr/>
            </a:pPr>
            <a:r>
              <a:rPr lang="es-MX" sz="2400" dirty="0">
                <a:solidFill>
                  <a:schemeClr val="hlink"/>
                </a:solidFill>
              </a:rPr>
              <a:t>Prepare </a:t>
            </a:r>
            <a:r>
              <a:rPr lang="es-MX" sz="2400" dirty="0" err="1">
                <a:solidFill>
                  <a:schemeClr val="hlink"/>
                </a:solidFill>
              </a:rPr>
              <a:t>the</a:t>
            </a:r>
            <a:r>
              <a:rPr lang="es-MX" sz="2400" dirty="0">
                <a:solidFill>
                  <a:schemeClr val="hlink"/>
                </a:solidFill>
              </a:rPr>
              <a:t> </a:t>
            </a:r>
            <a:r>
              <a:rPr lang="es-MX" sz="2400" dirty="0" err="1">
                <a:solidFill>
                  <a:schemeClr val="hlink"/>
                </a:solidFill>
              </a:rPr>
              <a:t>transition</a:t>
            </a:r>
            <a:r>
              <a:rPr lang="es-MX" sz="2400" dirty="0">
                <a:solidFill>
                  <a:schemeClr val="hlink"/>
                </a:solidFill>
              </a:rPr>
              <a:t> </a:t>
            </a:r>
            <a:r>
              <a:rPr lang="es-MX" sz="2400" dirty="0" err="1"/>
              <a:t>from</a:t>
            </a:r>
            <a:r>
              <a:rPr lang="es-MX" sz="2400" dirty="0"/>
              <a:t> </a:t>
            </a:r>
            <a:r>
              <a:rPr lang="es-MX" sz="2400" dirty="0" err="1"/>
              <a:t>the</a:t>
            </a:r>
            <a:r>
              <a:rPr lang="es-MX" sz="2400" dirty="0"/>
              <a:t> </a:t>
            </a:r>
            <a:r>
              <a:rPr lang="es-MX" sz="2400" dirty="0" err="1"/>
              <a:t>MDGs</a:t>
            </a:r>
            <a:r>
              <a:rPr lang="es-MX" sz="2400" dirty="0"/>
              <a:t>. </a:t>
            </a:r>
            <a:r>
              <a:rPr lang="es-MX" sz="2400" dirty="0" err="1" smtClean="0"/>
              <a:t>We</a:t>
            </a:r>
            <a:r>
              <a:rPr lang="es-MX" sz="2400" dirty="0" smtClean="0"/>
              <a:t> </a:t>
            </a:r>
            <a:r>
              <a:rPr lang="es-MX" sz="2400" dirty="0" err="1" smtClean="0"/>
              <a:t>need</a:t>
            </a:r>
            <a:r>
              <a:rPr lang="es-MX" sz="2400" dirty="0" smtClean="0"/>
              <a:t> </a:t>
            </a:r>
            <a:r>
              <a:rPr lang="es-MX" sz="2400" dirty="0" err="1"/>
              <a:t>to</a:t>
            </a:r>
            <a:r>
              <a:rPr lang="es-MX" sz="2400" dirty="0"/>
              <a:t> be ‘</a:t>
            </a:r>
            <a:r>
              <a:rPr lang="es-MX" sz="2400" dirty="0" err="1"/>
              <a:t>fit</a:t>
            </a:r>
            <a:r>
              <a:rPr lang="es-MX" sz="2400" dirty="0"/>
              <a:t> </a:t>
            </a:r>
            <a:r>
              <a:rPr lang="es-MX" sz="2400" dirty="0" err="1"/>
              <a:t>for</a:t>
            </a:r>
            <a:r>
              <a:rPr lang="es-MX" sz="2400" dirty="0"/>
              <a:t> </a:t>
            </a:r>
            <a:r>
              <a:rPr lang="es-MX" sz="2400" dirty="0" err="1"/>
              <a:t>purpose</a:t>
            </a:r>
            <a:r>
              <a:rPr lang="es-MX" sz="2400" dirty="0"/>
              <a:t>’</a:t>
            </a:r>
          </a:p>
          <a:p>
            <a:pPr marL="571500" indent="-571500">
              <a:lnSpc>
                <a:spcPct val="90000"/>
              </a:lnSpc>
              <a:buFont typeface="Wingdings" pitchFamily="2" charset="2"/>
              <a:buAutoNum type="arabicParenR"/>
              <a:defRPr/>
            </a:pPr>
            <a:r>
              <a:rPr lang="es-MX" sz="2400" dirty="0" err="1">
                <a:solidFill>
                  <a:schemeClr val="hlink"/>
                </a:solidFill>
              </a:rPr>
              <a:t>Maintain</a:t>
            </a:r>
            <a:r>
              <a:rPr lang="es-MX" sz="2400" dirty="0">
                <a:solidFill>
                  <a:schemeClr val="hlink"/>
                </a:solidFill>
              </a:rPr>
              <a:t> </a:t>
            </a:r>
            <a:r>
              <a:rPr lang="es-MX" sz="2400" dirty="0" err="1">
                <a:solidFill>
                  <a:schemeClr val="hlink"/>
                </a:solidFill>
              </a:rPr>
              <a:t>the</a:t>
            </a:r>
            <a:r>
              <a:rPr lang="es-MX" sz="2400" dirty="0">
                <a:solidFill>
                  <a:schemeClr val="hlink"/>
                </a:solidFill>
              </a:rPr>
              <a:t> dialogue </a:t>
            </a:r>
            <a:r>
              <a:rPr lang="es-MX" sz="2400" dirty="0"/>
              <a:t>and </a:t>
            </a:r>
            <a:r>
              <a:rPr lang="es-MX" sz="2400" dirty="0" err="1"/>
              <a:t>engagement</a:t>
            </a:r>
            <a:r>
              <a:rPr lang="es-MX" sz="2400" dirty="0"/>
              <a:t> at country </a:t>
            </a:r>
            <a:r>
              <a:rPr lang="es-MX" sz="2400" dirty="0" err="1" smtClean="0"/>
              <a:t>level</a:t>
            </a:r>
            <a:endParaRPr lang="es-MX" sz="2400" dirty="0" smtClean="0"/>
          </a:p>
          <a:p>
            <a:pPr marL="569913" indent="0">
              <a:lnSpc>
                <a:spcPct val="90000"/>
              </a:lnSpc>
              <a:buNone/>
              <a:defRPr/>
            </a:pPr>
            <a:r>
              <a:rPr lang="es-MX" sz="2400" dirty="0" smtClean="0"/>
              <a:t>and </a:t>
            </a:r>
            <a:r>
              <a:rPr lang="es-MX" sz="2400" dirty="0" err="1"/>
              <a:t>with</a:t>
            </a:r>
            <a:r>
              <a:rPr lang="es-MX" sz="2400" dirty="0"/>
              <a:t> global </a:t>
            </a:r>
            <a:r>
              <a:rPr lang="es-MX" sz="2400" dirty="0" err="1" smtClean="0"/>
              <a:t>stakeholders</a:t>
            </a:r>
            <a:endParaRPr lang="en-US" sz="2400" dirty="0" smtClean="0">
              <a:latin typeface="Palatino Linotype" pitchFamily="18" charset="0"/>
            </a:endParaRPr>
          </a:p>
          <a:p>
            <a:pPr marL="571500" indent="-571500" eaLnBrk="1" hangingPunct="1">
              <a:lnSpc>
                <a:spcPct val="90000"/>
              </a:lnSpc>
              <a:buFont typeface="Wingdings" pitchFamily="2" charset="2"/>
              <a:buNone/>
              <a:defRPr/>
            </a:pPr>
            <a:endParaRPr lang="en-US" sz="2000" dirty="0" smtClean="0">
              <a:latin typeface="Palatino Linotype" pitchFamily="18" charset="0"/>
            </a:endParaRPr>
          </a:p>
        </p:txBody>
      </p:sp>
      <p:sp>
        <p:nvSpPr>
          <p:cNvPr id="2" name="Slide Number Placeholder 1"/>
          <p:cNvSpPr>
            <a:spLocks noGrp="1"/>
          </p:cNvSpPr>
          <p:nvPr>
            <p:ph type="sldNum" sz="quarter" idx="12"/>
          </p:nvPr>
        </p:nvSpPr>
        <p:spPr/>
        <p:txBody>
          <a:bodyPr/>
          <a:lstStyle/>
          <a:p>
            <a:pPr>
              <a:defRPr/>
            </a:pPr>
            <a:fld id="{61CAC27C-2C0C-4C5E-B456-3D42C62B41CB}" type="slidenum">
              <a:rPr lang="en-US" altLang="en-US" smtClean="0"/>
              <a:pPr>
                <a:defRPr/>
              </a:pPr>
              <a:t>8</a:t>
            </a:fld>
            <a:endParaRPr lang="en-US" alt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430" y="4719638"/>
            <a:ext cx="6477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34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228600"/>
            <a:ext cx="8229600" cy="1139825"/>
          </a:xfrm>
        </p:spPr>
        <p:txBody>
          <a:bodyPr>
            <a:normAutofit/>
          </a:bodyPr>
          <a:lstStyle/>
          <a:p>
            <a:pPr eaLnBrk="1" hangingPunct="1"/>
            <a:r>
              <a:rPr lang="es-MX" altLang="en-US" sz="3500" b="1" dirty="0" err="1">
                <a:solidFill>
                  <a:schemeClr val="tx2">
                    <a:lumMod val="50000"/>
                  </a:schemeClr>
                </a:solidFill>
              </a:rPr>
              <a:t>Challenges</a:t>
            </a:r>
            <a:r>
              <a:rPr lang="es-MX" altLang="en-US" sz="3500" b="1" dirty="0">
                <a:solidFill>
                  <a:schemeClr val="tx2">
                    <a:lumMod val="50000"/>
                  </a:schemeClr>
                </a:solidFill>
              </a:rPr>
              <a:t> in </a:t>
            </a:r>
            <a:r>
              <a:rPr lang="es-MX" altLang="en-US" sz="3500" b="1" dirty="0" err="1">
                <a:solidFill>
                  <a:schemeClr val="tx2">
                    <a:lumMod val="50000"/>
                  </a:schemeClr>
                </a:solidFill>
              </a:rPr>
              <a:t>the</a:t>
            </a:r>
            <a:r>
              <a:rPr lang="es-MX" altLang="en-US" sz="3500" b="1" dirty="0">
                <a:solidFill>
                  <a:schemeClr val="tx2">
                    <a:lumMod val="50000"/>
                  </a:schemeClr>
                </a:solidFill>
              </a:rPr>
              <a:t> </a:t>
            </a:r>
            <a:r>
              <a:rPr lang="es-MX" altLang="en-US" sz="3500" b="1" dirty="0" err="1">
                <a:solidFill>
                  <a:schemeClr val="tx2">
                    <a:lumMod val="50000"/>
                  </a:schemeClr>
                </a:solidFill>
              </a:rPr>
              <a:t>way</a:t>
            </a:r>
            <a:r>
              <a:rPr lang="es-MX" altLang="en-US" sz="3500" b="1" dirty="0">
                <a:solidFill>
                  <a:schemeClr val="tx2">
                    <a:lumMod val="50000"/>
                  </a:schemeClr>
                </a:solidFill>
              </a:rPr>
              <a:t> forward</a:t>
            </a:r>
            <a:endParaRPr lang="en-US" altLang="en-US" sz="3500" b="1" dirty="0">
              <a:solidFill>
                <a:schemeClr val="tx2">
                  <a:lumMod val="50000"/>
                </a:schemeClr>
              </a:solidFill>
            </a:endParaRPr>
          </a:p>
        </p:txBody>
      </p:sp>
      <p:sp>
        <p:nvSpPr>
          <p:cNvPr id="5123" name="Rectangle 3"/>
          <p:cNvSpPr>
            <a:spLocks noGrp="1" noChangeArrowheads="1"/>
          </p:cNvSpPr>
          <p:nvPr>
            <p:ph type="body" idx="1"/>
          </p:nvPr>
        </p:nvSpPr>
        <p:spPr>
          <a:xfrm>
            <a:off x="533400" y="1219200"/>
            <a:ext cx="8458200" cy="4835525"/>
          </a:xfrm>
        </p:spPr>
        <p:txBody>
          <a:bodyPr>
            <a:normAutofit/>
          </a:bodyPr>
          <a:lstStyle/>
          <a:p>
            <a:pPr marL="0" indent="0" eaLnBrk="1" hangingPunct="1">
              <a:lnSpc>
                <a:spcPct val="90000"/>
              </a:lnSpc>
              <a:buFont typeface="Wingdings" pitchFamily="2" charset="2"/>
              <a:buNone/>
              <a:defRPr/>
            </a:pPr>
            <a:endParaRPr lang="en-US" sz="1800" dirty="0">
              <a:latin typeface="Palatino Linotype" pitchFamily="18" charset="0"/>
            </a:endParaRPr>
          </a:p>
          <a:p>
            <a:pPr marL="0" indent="0" eaLnBrk="1" hangingPunct="1">
              <a:lnSpc>
                <a:spcPct val="90000"/>
              </a:lnSpc>
              <a:buFont typeface="Wingdings" pitchFamily="2" charset="2"/>
              <a:buNone/>
              <a:defRPr/>
            </a:pPr>
            <a:r>
              <a:rPr lang="en-US" sz="2400" dirty="0"/>
              <a:t>Notwithstanding areas of emerging consensus, there remain difficult areas where contention and divergence may occur:</a:t>
            </a:r>
          </a:p>
          <a:p>
            <a:pPr marL="0" indent="0" eaLnBrk="1" hangingPunct="1">
              <a:lnSpc>
                <a:spcPct val="90000"/>
              </a:lnSpc>
              <a:buFont typeface="Wingdings" pitchFamily="2" charset="2"/>
              <a:buNone/>
              <a:defRPr/>
            </a:pPr>
            <a:endParaRPr lang="en-US" sz="2400" dirty="0"/>
          </a:p>
          <a:p>
            <a:pPr eaLnBrk="1" fontAlgn="t" hangingPunct="1">
              <a:defRPr/>
            </a:pPr>
            <a:r>
              <a:rPr lang="en-US" sz="2400" dirty="0"/>
              <a:t>Necessity of a paradigm shift;  </a:t>
            </a:r>
          </a:p>
          <a:p>
            <a:pPr eaLnBrk="1" fontAlgn="t" hangingPunct="1">
              <a:defRPr/>
            </a:pPr>
            <a:r>
              <a:rPr lang="en-US" sz="2400" dirty="0"/>
              <a:t>North/south divide</a:t>
            </a:r>
          </a:p>
          <a:p>
            <a:pPr eaLnBrk="1" fontAlgn="t" hangingPunct="1">
              <a:defRPr/>
            </a:pPr>
            <a:r>
              <a:rPr lang="en-US" sz="2400" dirty="0"/>
              <a:t>Not dropping the ball on poverty while fully incorporating sustainability</a:t>
            </a:r>
          </a:p>
          <a:p>
            <a:pPr eaLnBrk="1" fontAlgn="t" hangingPunct="1">
              <a:defRPr/>
            </a:pPr>
            <a:r>
              <a:rPr lang="en-US" sz="2400" dirty="0"/>
              <a:t>Peace and security</a:t>
            </a:r>
          </a:p>
          <a:p>
            <a:pPr eaLnBrk="1" fontAlgn="t" hangingPunct="1">
              <a:defRPr/>
            </a:pPr>
            <a:r>
              <a:rPr lang="es-MX" sz="2400" dirty="0"/>
              <a:t>Addressing Human Rights and Universality </a:t>
            </a:r>
          </a:p>
          <a:p>
            <a:pPr marL="0" indent="0" eaLnBrk="1" hangingPunct="1">
              <a:lnSpc>
                <a:spcPct val="90000"/>
              </a:lnSpc>
              <a:buNone/>
              <a:defRPr/>
            </a:pPr>
            <a:endParaRPr lang="en-US" sz="1600" dirty="0" smtClean="0">
              <a:latin typeface="Palatino Linotype" pitchFamily="18" charset="0"/>
            </a:endParaRPr>
          </a:p>
          <a:p>
            <a:pPr marL="571500" indent="-571500" eaLnBrk="1" hangingPunct="1">
              <a:lnSpc>
                <a:spcPct val="90000"/>
              </a:lnSpc>
              <a:buFont typeface="Wingdings" pitchFamily="2" charset="2"/>
              <a:buNone/>
              <a:defRPr/>
            </a:pPr>
            <a:endParaRPr lang="en-US" sz="2000" dirty="0" smtClean="0">
              <a:latin typeface="Palatino Linotype" pitchFamily="18" charset="0"/>
            </a:endParaRPr>
          </a:p>
        </p:txBody>
      </p:sp>
      <p:sp>
        <p:nvSpPr>
          <p:cNvPr id="2" name="Slide Number Placeholder 1"/>
          <p:cNvSpPr>
            <a:spLocks noGrp="1"/>
          </p:cNvSpPr>
          <p:nvPr>
            <p:ph type="sldNum" sz="quarter" idx="12"/>
          </p:nvPr>
        </p:nvSpPr>
        <p:spPr/>
        <p:txBody>
          <a:bodyPr/>
          <a:lstStyle/>
          <a:p>
            <a:pPr>
              <a:defRPr/>
            </a:pPr>
            <a:fld id="{61CAC27C-2C0C-4C5E-B456-3D42C62B41CB}" type="slidenum">
              <a:rPr lang="en-US" altLang="en-US" smtClean="0"/>
              <a:pPr>
                <a:defRPr/>
              </a:pPr>
              <a:t>9</a:t>
            </a:fld>
            <a:endParaRPr lang="en-US" alt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430" y="4719638"/>
            <a:ext cx="6477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071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3243</TotalTime>
  <Words>3555</Words>
  <Application>Microsoft Office PowerPoint</Application>
  <PresentationFormat>On-screen Show (4:3)</PresentationFormat>
  <Paragraphs>457</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A turning point</vt:lpstr>
      <vt:lpstr>5 UN commissioned reports</vt:lpstr>
      <vt:lpstr>PowerPoint Presentation</vt:lpstr>
      <vt:lpstr>PowerPoint Presentation</vt:lpstr>
      <vt:lpstr>Global Partnership for Development: The Challenge We Face </vt:lpstr>
      <vt:lpstr>25th September – High Level Event</vt:lpstr>
      <vt:lpstr>Moving to consensus building in the framework of intergovernmental processes</vt:lpstr>
      <vt:lpstr>Challenges in the way forward</vt:lpstr>
      <vt:lpstr>PowerPoint Presentation</vt:lpstr>
      <vt:lpstr> We listened, now what?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Dallo</dc:creator>
  <cp:keywords>Sweden;post 2015;presentation</cp:keywords>
  <cp:lastModifiedBy>Jose Dallo</cp:lastModifiedBy>
  <cp:revision>56</cp:revision>
  <cp:lastPrinted>2013-09-09T20:14:48Z</cp:lastPrinted>
  <dcterms:created xsi:type="dcterms:W3CDTF">2013-09-08T02:01:10Z</dcterms:created>
  <dcterms:modified xsi:type="dcterms:W3CDTF">2013-09-12T06:28:05Z</dcterms:modified>
  <cp:category>Parnerships</cp:category>
</cp:coreProperties>
</file>